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1" r:id="rId1"/>
  </p:sldMasterIdLst>
  <p:sldIdLst>
    <p:sldId id="256" r:id="rId2"/>
    <p:sldId id="257" r:id="rId3"/>
    <p:sldId id="258" r:id="rId4"/>
    <p:sldId id="259" r:id="rId5"/>
    <p:sldId id="268" r:id="rId6"/>
    <p:sldId id="263" r:id="rId7"/>
    <p:sldId id="260" r:id="rId8"/>
    <p:sldId id="264" r:id="rId9"/>
    <p:sldId id="261" r:id="rId10"/>
    <p:sldId id="269" r:id="rId11"/>
    <p:sldId id="265" r:id="rId12"/>
    <p:sldId id="262" r:id="rId13"/>
    <p:sldId id="267" r:id="rId14"/>
    <p:sldId id="266" r:id="rId15"/>
    <p:sldId id="270"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4" autoAdjust="0"/>
    <p:restoredTop sz="94660"/>
  </p:normalViewPr>
  <p:slideViewPr>
    <p:cSldViewPr snapToGrid="0">
      <p:cViewPr varScale="1">
        <p:scale>
          <a:sx n="81" d="100"/>
          <a:sy n="81" d="100"/>
        </p:scale>
        <p:origin x="-78" y="-6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u diapozitiv">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o-RO"/>
              <a:t>Clic pentru editare stil titlu</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o-RO"/>
              <a:t>Clic pentru a edita stilul de subtitlu</a:t>
            </a:r>
            <a:endParaRPr lang="en-US" dirty="0"/>
          </a:p>
        </p:txBody>
      </p:sp>
      <p:sp>
        <p:nvSpPr>
          <p:cNvPr id="4" name="Date Placeholder 3"/>
          <p:cNvSpPr>
            <a:spLocks noGrp="1"/>
          </p:cNvSpPr>
          <p:nvPr>
            <p:ph type="dt" sz="half" idx="10"/>
          </p:nvPr>
        </p:nvSpPr>
        <p:spPr/>
        <p:txBody>
          <a:bodyPr/>
          <a:lstStyle/>
          <a:p>
            <a:fld id="{4D4D7C36-1A24-4EA8-8348-18EF908D95BA}"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3324568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u și legendă">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o-RO"/>
              <a:t>Clic pentru editare stil titlu</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Clic pentru editare stiluri text Coordonator</a:t>
            </a:r>
          </a:p>
        </p:txBody>
      </p:sp>
      <p:sp>
        <p:nvSpPr>
          <p:cNvPr id="4" name="Date Placeholder 3"/>
          <p:cNvSpPr>
            <a:spLocks noGrp="1"/>
          </p:cNvSpPr>
          <p:nvPr>
            <p:ph type="dt" sz="half" idx="10"/>
          </p:nvPr>
        </p:nvSpPr>
        <p:spPr/>
        <p:txBody>
          <a:bodyPr/>
          <a:lstStyle/>
          <a:p>
            <a:fld id="{4D4D7C36-1A24-4EA8-8348-18EF908D95BA}"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3181028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o-RO"/>
              <a:t>Clic pentru editare stil titlu</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a:t>Clic pentru editare stiluri text Coordonator</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Clic pentru editare stiluri text Coordonator</a:t>
            </a:r>
          </a:p>
        </p:txBody>
      </p:sp>
      <p:sp>
        <p:nvSpPr>
          <p:cNvPr id="4" name="Date Placeholder 3"/>
          <p:cNvSpPr>
            <a:spLocks noGrp="1"/>
          </p:cNvSpPr>
          <p:nvPr>
            <p:ph type="dt" sz="half" idx="10"/>
          </p:nvPr>
        </p:nvSpPr>
        <p:spPr/>
        <p:txBody>
          <a:bodyPr/>
          <a:lstStyle/>
          <a:p>
            <a:fld id="{4D4D7C36-1A24-4EA8-8348-18EF908D95BA}"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0F41B-6EC4-4FC3-A758-3FD3B339BBCF}"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3760321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de vizită">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o-RO"/>
              <a:t>Clic pentru editare stil titlu</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Clic pentru editare stiluri text Coordonator</a:t>
            </a:r>
          </a:p>
        </p:txBody>
      </p:sp>
      <p:sp>
        <p:nvSpPr>
          <p:cNvPr id="4" name="Date Placeholder 3"/>
          <p:cNvSpPr>
            <a:spLocks noGrp="1"/>
          </p:cNvSpPr>
          <p:nvPr>
            <p:ph type="dt" sz="half" idx="10"/>
          </p:nvPr>
        </p:nvSpPr>
        <p:spPr/>
        <p:txBody>
          <a:bodyPr/>
          <a:lstStyle/>
          <a:p>
            <a:fld id="{4D4D7C36-1A24-4EA8-8348-18EF908D95BA}"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3492684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carte de vizită">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o-RO"/>
              <a:t>Clic pentru editare stil titlu</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a:t>Clic pentru editare stiluri text Coordonator</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Clic pentru editare stiluri text Coordonator</a:t>
            </a:r>
          </a:p>
        </p:txBody>
      </p:sp>
      <p:sp>
        <p:nvSpPr>
          <p:cNvPr id="4" name="Date Placeholder 3"/>
          <p:cNvSpPr>
            <a:spLocks noGrp="1"/>
          </p:cNvSpPr>
          <p:nvPr>
            <p:ph type="dt" sz="half" idx="10"/>
          </p:nvPr>
        </p:nvSpPr>
        <p:spPr/>
        <p:txBody>
          <a:bodyPr/>
          <a:lstStyle/>
          <a:p>
            <a:fld id="{4D4D7C36-1A24-4EA8-8348-18EF908D95BA}"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0F41B-6EC4-4FC3-A758-3FD3B339BBCF}"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3616242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devărat sau fals">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o-RO"/>
              <a:t>Clic pentru editare stil titlu</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a:t>Clic pentru editare stiluri text Coordonator</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Clic pentru editare stiluri text Coordonator</a:t>
            </a:r>
          </a:p>
        </p:txBody>
      </p:sp>
      <p:sp>
        <p:nvSpPr>
          <p:cNvPr id="4" name="Date Placeholder 3"/>
          <p:cNvSpPr>
            <a:spLocks noGrp="1"/>
          </p:cNvSpPr>
          <p:nvPr>
            <p:ph type="dt" sz="half" idx="10"/>
          </p:nvPr>
        </p:nvSpPr>
        <p:spPr/>
        <p:txBody>
          <a:bodyPr/>
          <a:lstStyle/>
          <a:p>
            <a:fld id="{4D4D7C36-1A24-4EA8-8348-18EF908D95BA}"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1964849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Clic pentru editare stil titlu</a:t>
            </a:r>
            <a:endParaRPr lang="en-US" dirty="0"/>
          </a:p>
        </p:txBody>
      </p:sp>
      <p:sp>
        <p:nvSpPr>
          <p:cNvPr id="3" name="Vertical Text Placeholder 2"/>
          <p:cNvSpPr>
            <a:spLocks noGrp="1"/>
          </p:cNvSpPr>
          <p:nvPr>
            <p:ph type="body" orient="vert" idx="1"/>
          </p:nvPr>
        </p:nvSpPr>
        <p:spPr/>
        <p:txBody>
          <a:bodyPr vert="eaVert"/>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4D4D7C36-1A24-4EA8-8348-18EF908D95BA}"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3342323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o-RO"/>
              <a:t>Clic pentru editare stil titlu</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4D4D7C36-1A24-4EA8-8348-18EF908D95BA}"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3579241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o-RO"/>
              <a:t>Clic pentru editare stil titlu</a:t>
            </a:r>
            <a:endParaRPr lang="en-US" dirty="0"/>
          </a:p>
        </p:txBody>
      </p:sp>
      <p:sp>
        <p:nvSpPr>
          <p:cNvPr id="3" name="Content Placeholder 2"/>
          <p:cNvSpPr>
            <a:spLocks noGrp="1"/>
          </p:cNvSpPr>
          <p:nvPr>
            <p:ph idx="1"/>
          </p:nvPr>
        </p:nvSpPr>
        <p:spPr/>
        <p:txBody>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4D4D7C36-1A24-4EA8-8348-18EF908D95BA}"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3134722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o-RO"/>
              <a:t>Clic pentru editare stil titlu</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Clic pentru editare stiluri text Coordonator</a:t>
            </a:r>
          </a:p>
        </p:txBody>
      </p:sp>
      <p:sp>
        <p:nvSpPr>
          <p:cNvPr id="4" name="Date Placeholder 3"/>
          <p:cNvSpPr>
            <a:spLocks noGrp="1"/>
          </p:cNvSpPr>
          <p:nvPr>
            <p:ph type="dt" sz="half" idx="10"/>
          </p:nvPr>
        </p:nvSpPr>
        <p:spPr/>
        <p:txBody>
          <a:bodyPr/>
          <a:lstStyle/>
          <a:p>
            <a:fld id="{4D4D7C36-1A24-4EA8-8348-18EF908D95BA}" type="datetimeFigureOut">
              <a:rPr lang="en-US" smtClean="0"/>
              <a:pPr/>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1533180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Clic pentru editare stil titlu</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Date Placeholder 4"/>
          <p:cNvSpPr>
            <a:spLocks noGrp="1"/>
          </p:cNvSpPr>
          <p:nvPr>
            <p:ph type="dt" sz="half" idx="10"/>
          </p:nvPr>
        </p:nvSpPr>
        <p:spPr/>
        <p:txBody>
          <a:bodyPr/>
          <a:lstStyle/>
          <a:p>
            <a:fld id="{4D4D7C36-1A24-4EA8-8348-18EF908D95BA}" type="datetimeFigureOut">
              <a:rPr lang="en-US" smtClean="0"/>
              <a:pPr/>
              <a:t>3/15/2018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3336928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o-RO"/>
              <a:t>Clic pentru editare stil titlu</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Clic pentru editare stiluri text Coordonator</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Clic pentru editare stiluri text Coordonator</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7" name="Date Placeholder 6"/>
          <p:cNvSpPr>
            <a:spLocks noGrp="1"/>
          </p:cNvSpPr>
          <p:nvPr>
            <p:ph type="dt" sz="half" idx="10"/>
          </p:nvPr>
        </p:nvSpPr>
        <p:spPr/>
        <p:txBody>
          <a:bodyPr/>
          <a:lstStyle/>
          <a:p>
            <a:fld id="{4D4D7C36-1A24-4EA8-8348-18EF908D95BA}" type="datetimeFigureOut">
              <a:rPr lang="en-US" smtClean="0"/>
              <a:pPr/>
              <a:t>3/15/2018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466541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o-RO"/>
              <a:t>Clic pentru editare stil titlu</a:t>
            </a:r>
            <a:endParaRPr lang="en-US" dirty="0"/>
          </a:p>
        </p:txBody>
      </p:sp>
      <p:sp>
        <p:nvSpPr>
          <p:cNvPr id="3" name="Date Placeholder 2"/>
          <p:cNvSpPr>
            <a:spLocks noGrp="1"/>
          </p:cNvSpPr>
          <p:nvPr>
            <p:ph type="dt" sz="half" idx="10"/>
          </p:nvPr>
        </p:nvSpPr>
        <p:spPr/>
        <p:txBody>
          <a:bodyPr/>
          <a:lstStyle/>
          <a:p>
            <a:fld id="{4D4D7C36-1A24-4EA8-8348-18EF908D95BA}" type="datetimeFigureOut">
              <a:rPr lang="en-US" smtClean="0"/>
              <a:pPr/>
              <a:t>3/15/2018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894124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4D7C36-1A24-4EA8-8348-18EF908D95BA}" type="datetimeFigureOut">
              <a:rPr lang="en-US" smtClean="0"/>
              <a:pPr/>
              <a:t>3/15/2018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679831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o-RO"/>
              <a:t>Clic pentru editare stil titlu</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o-RO"/>
              <a:t>Clic pentru editare stiluri text Coordonator</a:t>
            </a:r>
          </a:p>
        </p:txBody>
      </p:sp>
      <p:sp>
        <p:nvSpPr>
          <p:cNvPr id="5" name="Date Placeholder 4"/>
          <p:cNvSpPr>
            <a:spLocks noGrp="1"/>
          </p:cNvSpPr>
          <p:nvPr>
            <p:ph type="dt" sz="half" idx="10"/>
          </p:nvPr>
        </p:nvSpPr>
        <p:spPr/>
        <p:txBody>
          <a:bodyPr/>
          <a:lstStyle/>
          <a:p>
            <a:fld id="{4D4D7C36-1A24-4EA8-8348-18EF908D95BA}" type="datetimeFigureOut">
              <a:rPr lang="en-US" smtClean="0"/>
              <a:pPr/>
              <a:t>3/15/2018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840453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o-RO"/>
              <a:t>Clic pentru editare stil titlu</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a:t>Faceți clic pe pictogramă pentru a adăuga o imagine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Clic pentru editare stiluri text Coordonator</a:t>
            </a:r>
          </a:p>
        </p:txBody>
      </p:sp>
      <p:sp>
        <p:nvSpPr>
          <p:cNvPr id="5" name="Date Placeholder 4"/>
          <p:cNvSpPr>
            <a:spLocks noGrp="1"/>
          </p:cNvSpPr>
          <p:nvPr>
            <p:ph type="dt" sz="half" idx="10"/>
          </p:nvPr>
        </p:nvSpPr>
        <p:spPr/>
        <p:txBody>
          <a:bodyPr/>
          <a:lstStyle/>
          <a:p>
            <a:fld id="{4D4D7C36-1A24-4EA8-8348-18EF908D95BA}" type="datetimeFigureOut">
              <a:rPr lang="en-US" smtClean="0"/>
              <a:pPr/>
              <a:t>3/15/2018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3906789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o-RO"/>
              <a:t>Clic pentru editare stil titlu</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D4D7C36-1A24-4EA8-8348-18EF908D95BA}" type="datetimeFigureOut">
              <a:rPr lang="en-US" smtClean="0"/>
              <a:pPr/>
              <a:t>3/15/2018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670F41B-6EC4-4FC3-A758-3FD3B339BBCF}" type="slidenum">
              <a:rPr lang="en-US" smtClean="0"/>
              <a:pPr/>
              <a:t>‹#›</a:t>
            </a:fld>
            <a:endParaRPr lang="en-US"/>
          </a:p>
        </p:txBody>
      </p:sp>
    </p:spTree>
    <p:extLst>
      <p:ext uri="{BB962C8B-B14F-4D97-AF65-F5344CB8AC3E}">
        <p14:creationId xmlns:p14="http://schemas.microsoft.com/office/powerpoint/2010/main" xmlns="" val="3474757287"/>
      </p:ext>
    </p:extLst>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 id="2147483813" r:id="rId12"/>
    <p:sldLayoutId id="2147483814" r:id="rId13"/>
    <p:sldLayoutId id="2147483815" r:id="rId14"/>
    <p:sldLayoutId id="2147483816" r:id="rId15"/>
    <p:sldLayoutId id="214748381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ctrTitle"/>
          </p:nvPr>
        </p:nvSpPr>
        <p:spPr/>
        <p:txBody>
          <a:bodyPr>
            <a:normAutofit fontScale="90000"/>
          </a:bodyPr>
          <a:lstStyle/>
          <a:p>
            <a:pPr algn="ctr"/>
            <a:r>
              <a:rPr lang="ro-RO" sz="4000" b="1" dirty="0"/>
              <a:t/>
            </a:r>
            <a:br>
              <a:rPr lang="ro-RO" sz="4000" b="1" dirty="0"/>
            </a:br>
            <a:r>
              <a:rPr lang="ro-RO" sz="4000" b="1" dirty="0"/>
              <a:t>COD  DE BUNE PRACTICI ÎN RELAȚIA DINTRE FERMIERI ȘI APICULTORI</a:t>
            </a:r>
            <a:r>
              <a:rPr lang="en-US" sz="4000" b="1" dirty="0"/>
              <a:t/>
            </a:r>
            <a:br>
              <a:rPr lang="en-US" sz="4000" b="1" dirty="0"/>
            </a:br>
            <a:endParaRPr lang="en-US" sz="4000" b="1" dirty="0"/>
          </a:p>
        </p:txBody>
      </p:sp>
    </p:spTree>
    <p:extLst>
      <p:ext uri="{BB962C8B-B14F-4D97-AF65-F5344CB8AC3E}">
        <p14:creationId xmlns:p14="http://schemas.microsoft.com/office/powerpoint/2010/main" xmlns="" val="1331052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80753" y="257059"/>
            <a:ext cx="9137072" cy="1353505"/>
          </a:xfrm>
        </p:spPr>
        <p:txBody>
          <a:bodyPr>
            <a:noAutofit/>
          </a:bodyPr>
          <a:lstStyle/>
          <a:p>
            <a:pPr algn="ctr"/>
            <a:r>
              <a:rPr lang="ro-RO" sz="2400" b="1" dirty="0">
                <a:latin typeface="Trebuchet MS" panose="020B0603020202020204" pitchFamily="34" charset="0"/>
              </a:rPr>
              <a:t>O</a:t>
            </a:r>
            <a:r>
              <a:rPr lang="fr-FR" sz="2400" b="1" dirty="0" err="1">
                <a:latin typeface="Trebuchet MS" panose="020B0603020202020204" pitchFamily="34" charset="0"/>
              </a:rPr>
              <a:t>bligațiile</a:t>
            </a:r>
            <a:r>
              <a:rPr lang="fr-FR" sz="2400" b="1" dirty="0">
                <a:latin typeface="Trebuchet MS" panose="020B0603020202020204" pitchFamily="34" charset="0"/>
              </a:rPr>
              <a:t>  </a:t>
            </a:r>
            <a:r>
              <a:rPr lang="ro-RO" sz="2400" b="1" dirty="0">
                <a:latin typeface="Trebuchet MS" panose="020B0603020202020204" pitchFamily="34" charset="0"/>
              </a:rPr>
              <a:t>proprietarilor/utilizatorilor de teren agricol – persoane fizice sau juridice care utilizează  produse pentru protecția plantelor</a:t>
            </a:r>
            <a:br>
              <a:rPr lang="ro-RO" sz="2400" b="1" dirty="0">
                <a:latin typeface="Trebuchet MS" panose="020B0603020202020204" pitchFamily="34" charset="0"/>
              </a:rPr>
            </a:br>
            <a:r>
              <a:rPr lang="en-US" sz="2800" b="1" dirty="0"/>
              <a:t/>
            </a:r>
            <a:br>
              <a:rPr lang="en-US" sz="2800" b="1" dirty="0"/>
            </a:br>
            <a:endParaRPr lang="en-US" sz="2800" dirty="0"/>
          </a:p>
        </p:txBody>
      </p:sp>
      <p:sp>
        <p:nvSpPr>
          <p:cNvPr id="3" name="Substituent conținut 2"/>
          <p:cNvSpPr>
            <a:spLocks noGrp="1"/>
          </p:cNvSpPr>
          <p:nvPr>
            <p:ph idx="1"/>
          </p:nvPr>
        </p:nvSpPr>
        <p:spPr>
          <a:xfrm>
            <a:off x="393469" y="1610564"/>
            <a:ext cx="9311640" cy="5446942"/>
          </a:xfrm>
        </p:spPr>
        <p:txBody>
          <a:bodyPr>
            <a:normAutofit fontScale="25000" lnSpcReduction="20000"/>
          </a:bodyPr>
          <a:lstStyle/>
          <a:p>
            <a:pPr algn="just">
              <a:lnSpc>
                <a:spcPct val="120000"/>
              </a:lnSpc>
              <a:spcBef>
                <a:spcPts val="0"/>
              </a:spcBef>
            </a:pPr>
            <a:r>
              <a:rPr lang="ro-RO" sz="8000" dirty="0">
                <a:solidFill>
                  <a:schemeClr val="tx1"/>
                </a:solidFill>
                <a:latin typeface="Trebuchet MS" panose="020B0603020202020204" pitchFamily="34" charset="0"/>
              </a:rPr>
              <a:t>la tratamentele realizate cu mijloace terestre și manuale în locații situate la mai puțin de 1 km distanță față de pădurile formate din specii melifere, livezi și culturi agricole entomofile aflate în faza de înflorire, se pot aplica doar produse de protecție a plantelor care nu sunt toxice pentru albine. Aceleași produse de protecție a plantelor care nu sunt toxice pentru albine se vor folosi și atunci când tratamentele se execută cu avionul în locații amplasate la mai puțin de 3 km distanță;</a:t>
            </a:r>
          </a:p>
          <a:p>
            <a:pPr marL="0" indent="0" algn="just">
              <a:lnSpc>
                <a:spcPct val="120000"/>
              </a:lnSpc>
              <a:spcBef>
                <a:spcPts val="0"/>
              </a:spcBef>
              <a:buNone/>
            </a:pPr>
            <a:endParaRPr lang="ro-RO" sz="8000" dirty="0">
              <a:solidFill>
                <a:schemeClr val="tx1"/>
              </a:solidFill>
              <a:latin typeface="Trebuchet MS" panose="020B0603020202020204" pitchFamily="34" charset="0"/>
            </a:endParaRPr>
          </a:p>
          <a:p>
            <a:pPr algn="just">
              <a:lnSpc>
                <a:spcPct val="120000"/>
              </a:lnSpc>
              <a:spcBef>
                <a:spcPts val="0"/>
              </a:spcBef>
            </a:pPr>
            <a:r>
              <a:rPr lang="ro-RO" sz="8000" dirty="0">
                <a:latin typeface="Trebuchet MS" panose="020B0603020202020204" pitchFamily="34" charset="0"/>
              </a:rPr>
              <a:t>în mod excepțional, în caz de atac masiv al dăunătorilor care produc pagube deosebit de mari culturilor agricole, plantațiilor pomicole și pădurilor, se pot executa tratamente cu produse de protecția plantelor și în perioada de înflorire, dar numai după aprobarea obținută pentru fiecare cultură, plantație pomicolă sau trup de pădure, de la oficiile fitosanitare județene și agențiile județene de protecția mediului;</a:t>
            </a:r>
            <a:endParaRPr lang="en-US" sz="8000" dirty="0">
              <a:latin typeface="Trebuchet MS" panose="020B0603020202020204" pitchFamily="34" charset="0"/>
            </a:endParaRPr>
          </a:p>
          <a:p>
            <a:pPr marL="0" indent="0" algn="just">
              <a:buNone/>
            </a:pPr>
            <a:endParaRPr lang="en-US" sz="6400" dirty="0">
              <a:latin typeface="Trebuchet MS" panose="020B0603020202020204" pitchFamily="34" charset="0"/>
            </a:endParaRPr>
          </a:p>
          <a:p>
            <a:endParaRPr lang="en-US" dirty="0"/>
          </a:p>
        </p:txBody>
      </p:sp>
    </p:spTree>
    <p:extLst>
      <p:ext uri="{BB962C8B-B14F-4D97-AF65-F5344CB8AC3E}">
        <p14:creationId xmlns:p14="http://schemas.microsoft.com/office/powerpoint/2010/main" xmlns="" val="724376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582929" y="582546"/>
            <a:ext cx="9067107" cy="1280890"/>
          </a:xfrm>
        </p:spPr>
        <p:txBody>
          <a:bodyPr>
            <a:normAutofit/>
          </a:bodyPr>
          <a:lstStyle/>
          <a:p>
            <a:pPr algn="ctr"/>
            <a:r>
              <a:rPr lang="ro-RO" sz="2400" b="1" dirty="0">
                <a:latin typeface="Trebuchet MS" panose="020B0603020202020204" pitchFamily="34" charset="0"/>
              </a:rPr>
              <a:t>O</a:t>
            </a:r>
            <a:r>
              <a:rPr lang="fr-FR" sz="2400" b="1" dirty="0" err="1">
                <a:latin typeface="Trebuchet MS" panose="020B0603020202020204" pitchFamily="34" charset="0"/>
              </a:rPr>
              <a:t>bligațiile</a:t>
            </a:r>
            <a:r>
              <a:rPr lang="fr-FR" sz="2400" b="1" dirty="0">
                <a:latin typeface="Trebuchet MS" panose="020B0603020202020204" pitchFamily="34" charset="0"/>
              </a:rPr>
              <a:t>  </a:t>
            </a:r>
            <a:r>
              <a:rPr lang="ro-RO" sz="2400" b="1" dirty="0">
                <a:latin typeface="Trebuchet MS" panose="020B0603020202020204" pitchFamily="34" charset="0"/>
              </a:rPr>
              <a:t>proprietarilor/utilizatorilor de teren agricol – </a:t>
            </a:r>
            <a:br>
              <a:rPr lang="ro-RO" sz="2400" b="1" dirty="0">
                <a:latin typeface="Trebuchet MS" panose="020B0603020202020204" pitchFamily="34" charset="0"/>
              </a:rPr>
            </a:br>
            <a:r>
              <a:rPr lang="ro-RO" sz="2400" b="1" dirty="0">
                <a:latin typeface="Trebuchet MS" panose="020B0603020202020204" pitchFamily="34" charset="0"/>
              </a:rPr>
              <a:t>persoane fizice sau juridice care utilizează  produse pentru protecția plantelor</a:t>
            </a:r>
            <a:endParaRPr lang="en-US" sz="2400" dirty="0"/>
          </a:p>
        </p:txBody>
      </p:sp>
      <p:sp>
        <p:nvSpPr>
          <p:cNvPr id="3" name="Substituent conținut 2"/>
          <p:cNvSpPr>
            <a:spLocks noGrp="1"/>
          </p:cNvSpPr>
          <p:nvPr>
            <p:ph idx="1"/>
          </p:nvPr>
        </p:nvSpPr>
        <p:spPr>
          <a:xfrm>
            <a:off x="515389" y="1803862"/>
            <a:ext cx="9202189" cy="4364182"/>
          </a:xfrm>
        </p:spPr>
        <p:txBody>
          <a:bodyPr>
            <a:normAutofit fontScale="25000" lnSpcReduction="20000"/>
          </a:bodyPr>
          <a:lstStyle/>
          <a:p>
            <a:pPr algn="just">
              <a:lnSpc>
                <a:spcPct val="120000"/>
              </a:lnSpc>
              <a:spcBef>
                <a:spcPts val="0"/>
              </a:spcBef>
            </a:pPr>
            <a:endParaRPr lang="ro-RO" sz="8400" dirty="0">
              <a:latin typeface="Trebuchet MS" panose="020B0603020202020204" pitchFamily="34" charset="0"/>
            </a:endParaRPr>
          </a:p>
          <a:p>
            <a:pPr algn="just">
              <a:lnSpc>
                <a:spcPct val="120000"/>
              </a:lnSpc>
              <a:spcBef>
                <a:spcPts val="0"/>
              </a:spcBef>
            </a:pPr>
            <a:r>
              <a:rPr lang="ro-RO" sz="8400" dirty="0">
                <a:latin typeface="Trebuchet MS" panose="020B0603020202020204" pitchFamily="34" charset="0"/>
              </a:rPr>
              <a:t>a se respecta în totalitate prevederile Ghidului pentru utilizarea în siguranță a produselor de protecție a plantelor elaborat de  </a:t>
            </a:r>
            <a:r>
              <a:rPr lang="en-US" sz="8400" dirty="0" err="1">
                <a:latin typeface="Trebuchet MS" panose="020B0603020202020204" pitchFamily="34" charset="0"/>
              </a:rPr>
              <a:t>Autoritatea</a:t>
            </a:r>
            <a:r>
              <a:rPr lang="en-US" sz="8400" dirty="0">
                <a:latin typeface="Trebuchet MS" panose="020B0603020202020204" pitchFamily="34" charset="0"/>
              </a:rPr>
              <a:t> </a:t>
            </a:r>
            <a:r>
              <a:rPr lang="ro-RO" sz="8400" dirty="0">
                <a:latin typeface="Trebuchet MS" panose="020B0603020202020204" pitchFamily="34" charset="0"/>
              </a:rPr>
              <a:t>Națională</a:t>
            </a:r>
            <a:r>
              <a:rPr lang="en-US" sz="8400" dirty="0">
                <a:latin typeface="Trebuchet MS" panose="020B0603020202020204" pitchFamily="34" charset="0"/>
              </a:rPr>
              <a:t> </a:t>
            </a:r>
            <a:r>
              <a:rPr lang="en-US" sz="8400" dirty="0" err="1">
                <a:latin typeface="Trebuchet MS" panose="020B0603020202020204" pitchFamily="34" charset="0"/>
              </a:rPr>
              <a:t>Fitosanitar</a:t>
            </a:r>
            <a:r>
              <a:rPr lang="ro-RO" sz="8400" dirty="0">
                <a:latin typeface="Trebuchet MS" panose="020B0603020202020204" pitchFamily="34" charset="0"/>
              </a:rPr>
              <a:t>ă;</a:t>
            </a:r>
          </a:p>
          <a:p>
            <a:pPr marL="0" indent="0" algn="just">
              <a:lnSpc>
                <a:spcPct val="120000"/>
              </a:lnSpc>
              <a:spcBef>
                <a:spcPts val="0"/>
              </a:spcBef>
              <a:buNone/>
            </a:pPr>
            <a:endParaRPr lang="en-US" sz="8400" dirty="0">
              <a:latin typeface="Trebuchet MS" panose="020B0603020202020204" pitchFamily="34" charset="0"/>
            </a:endParaRPr>
          </a:p>
          <a:p>
            <a:pPr algn="just">
              <a:lnSpc>
                <a:spcPct val="120000"/>
              </a:lnSpc>
              <a:spcBef>
                <a:spcPts val="0"/>
              </a:spcBef>
            </a:pPr>
            <a:r>
              <a:rPr lang="ro-RO" sz="8400" dirty="0">
                <a:latin typeface="Trebuchet MS" panose="020B0603020202020204" pitchFamily="34" charset="0"/>
              </a:rPr>
              <a:t>a nu se lăsa sau distruge pe câmp ambalajele goale de la semințele tratate și a nu se reutiliza în alte scopuri; acestea vor fi eliminate conform normelor privind gestionarea deșeurilor periculoase;</a:t>
            </a:r>
          </a:p>
          <a:p>
            <a:pPr marL="0" indent="0" algn="just">
              <a:lnSpc>
                <a:spcPct val="120000"/>
              </a:lnSpc>
              <a:spcBef>
                <a:spcPts val="0"/>
              </a:spcBef>
              <a:buNone/>
            </a:pPr>
            <a:endParaRPr lang="ro-RO" sz="8400" dirty="0">
              <a:latin typeface="Trebuchet MS" panose="020B0603020202020204" pitchFamily="34" charset="0"/>
            </a:endParaRPr>
          </a:p>
          <a:p>
            <a:pPr algn="just">
              <a:lnSpc>
                <a:spcPct val="120000"/>
              </a:lnSpc>
              <a:spcBef>
                <a:spcPts val="0"/>
              </a:spcBef>
            </a:pPr>
            <a:r>
              <a:rPr lang="ro-RO" sz="8800" dirty="0">
                <a:latin typeface="Trebuchet MS" panose="020B0603020202020204" pitchFamily="34" charset="0"/>
              </a:rPr>
              <a:t>pentru protecția albinelor, păsărilor, animalelor, semințele risipite la capătul parcelei se încorporează în sol, se acoperă cu pământ;</a:t>
            </a:r>
          </a:p>
          <a:p>
            <a:pPr algn="just">
              <a:lnSpc>
                <a:spcPct val="120000"/>
              </a:lnSpc>
              <a:spcBef>
                <a:spcPts val="0"/>
              </a:spcBef>
            </a:pPr>
            <a:endParaRPr lang="en-US" sz="8400" dirty="0">
              <a:latin typeface="Trebuchet MS" panose="020B0603020202020204" pitchFamily="34" charset="0"/>
            </a:endParaRPr>
          </a:p>
          <a:p>
            <a:endParaRPr lang="en-US" dirty="0"/>
          </a:p>
        </p:txBody>
      </p:sp>
    </p:spTree>
    <p:extLst>
      <p:ext uri="{BB962C8B-B14F-4D97-AF65-F5344CB8AC3E}">
        <p14:creationId xmlns:p14="http://schemas.microsoft.com/office/powerpoint/2010/main" xmlns="" val="843399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253538" y="291602"/>
            <a:ext cx="9422478" cy="1163126"/>
          </a:xfrm>
        </p:spPr>
        <p:txBody>
          <a:bodyPr>
            <a:normAutofit fontScale="90000"/>
          </a:bodyPr>
          <a:lstStyle/>
          <a:p>
            <a:pPr algn="ctr"/>
            <a:r>
              <a:rPr lang="ro-RO" sz="2400" b="1" dirty="0">
                <a:latin typeface="Trebuchet MS" panose="020B0603020202020204" pitchFamily="34" charset="0"/>
              </a:rPr>
              <a:t>O</a:t>
            </a:r>
            <a:r>
              <a:rPr lang="fr-FR" sz="2400" b="1" dirty="0" err="1">
                <a:latin typeface="Trebuchet MS" panose="020B0603020202020204" pitchFamily="34" charset="0"/>
              </a:rPr>
              <a:t>bligațiile</a:t>
            </a:r>
            <a:r>
              <a:rPr lang="fr-FR" sz="2400" b="1" dirty="0">
                <a:latin typeface="Trebuchet MS" panose="020B0603020202020204" pitchFamily="34" charset="0"/>
              </a:rPr>
              <a:t>  </a:t>
            </a:r>
            <a:r>
              <a:rPr lang="ro-RO" sz="2400" b="1" dirty="0">
                <a:latin typeface="Trebuchet MS" panose="020B0603020202020204" pitchFamily="34" charset="0"/>
              </a:rPr>
              <a:t>proprietarilor/utilizatorilor de teren agricol – </a:t>
            </a:r>
            <a:br>
              <a:rPr lang="ro-RO" sz="2400" b="1" dirty="0">
                <a:latin typeface="Trebuchet MS" panose="020B0603020202020204" pitchFamily="34" charset="0"/>
              </a:rPr>
            </a:br>
            <a:r>
              <a:rPr lang="ro-RO" sz="2400" b="1" dirty="0">
                <a:latin typeface="Trebuchet MS" panose="020B0603020202020204" pitchFamily="34" charset="0"/>
              </a:rPr>
              <a:t>persoane fizice sau juridice care utilizează produse pentru protecția plantelor</a:t>
            </a:r>
            <a:endParaRPr lang="en-US" sz="2400" dirty="0">
              <a:latin typeface="Trebuchet MS" panose="020B0603020202020204" pitchFamily="34" charset="0"/>
            </a:endParaRPr>
          </a:p>
        </p:txBody>
      </p:sp>
      <p:sp>
        <p:nvSpPr>
          <p:cNvPr id="3" name="Substituent conținut 2"/>
          <p:cNvSpPr>
            <a:spLocks noGrp="1"/>
          </p:cNvSpPr>
          <p:nvPr>
            <p:ph idx="1"/>
          </p:nvPr>
        </p:nvSpPr>
        <p:spPr>
          <a:xfrm>
            <a:off x="357247" y="1454728"/>
            <a:ext cx="9684527" cy="4854632"/>
          </a:xfrm>
        </p:spPr>
        <p:txBody>
          <a:bodyPr>
            <a:noAutofit/>
          </a:bodyPr>
          <a:lstStyle/>
          <a:p>
            <a:pPr algn="just">
              <a:lnSpc>
                <a:spcPct val="120000"/>
              </a:lnSpc>
              <a:spcBef>
                <a:spcPts val="0"/>
              </a:spcBef>
            </a:pPr>
            <a:endParaRPr lang="ro-RO" sz="2000" dirty="0">
              <a:latin typeface="Trebuchet MS" panose="020B0603020202020204" pitchFamily="34" charset="0"/>
            </a:endParaRPr>
          </a:p>
          <a:p>
            <a:pPr algn="just">
              <a:lnSpc>
                <a:spcPct val="120000"/>
              </a:lnSpc>
              <a:spcBef>
                <a:spcPts val="0"/>
              </a:spcBef>
            </a:pPr>
            <a:r>
              <a:rPr lang="ro-RO" sz="2000" dirty="0">
                <a:latin typeface="Trebuchet MS" panose="020B0603020202020204" pitchFamily="34" charset="0"/>
              </a:rPr>
              <a:t>a nu se spăla utilajele folosite pentru efectuarea tratamentelor </a:t>
            </a:r>
            <a:r>
              <a:rPr lang="ro-RO" sz="2000" dirty="0" err="1">
                <a:latin typeface="Trebuchet MS" panose="020B0603020202020204" pitchFamily="34" charset="0"/>
              </a:rPr>
              <a:t>fiotsanitare</a:t>
            </a:r>
            <a:r>
              <a:rPr lang="ro-RO" sz="2000" dirty="0">
                <a:latin typeface="Trebuchet MS" panose="020B0603020202020204" pitchFamily="34" charset="0"/>
              </a:rPr>
              <a:t> în zone cu ape de suprafață sau în apropierea fântânilor, eliminându-se posibilitatea de băltire a apei reziduale;</a:t>
            </a:r>
          </a:p>
          <a:p>
            <a:pPr marL="0" indent="0" algn="just">
              <a:lnSpc>
                <a:spcPct val="120000"/>
              </a:lnSpc>
              <a:spcBef>
                <a:spcPts val="0"/>
              </a:spcBef>
              <a:buNone/>
            </a:pPr>
            <a:endParaRPr lang="en-US" sz="2000" dirty="0">
              <a:latin typeface="Trebuchet MS" panose="020B0603020202020204" pitchFamily="34" charset="0"/>
            </a:endParaRPr>
          </a:p>
          <a:p>
            <a:pPr algn="just">
              <a:lnSpc>
                <a:spcPct val="120000"/>
              </a:lnSpc>
              <a:spcBef>
                <a:spcPts val="0"/>
              </a:spcBef>
            </a:pPr>
            <a:r>
              <a:rPr lang="ro-RO" sz="2000" dirty="0">
                <a:latin typeface="Trebuchet MS" panose="020B0603020202020204" pitchFamily="34" charset="0"/>
              </a:rPr>
              <a:t>a nu se elimina deșeurile și resturile de ambalaje de produse de protecție a plantelor în șanțuri, canale, ape sau pe terenuri agricole; deșeurile de ambalaje de produse de protecția plantelor, decontaminate prin triplă clătire, vor fi colectate gratuit prin programul SCAPA, iar gestionarea efluenților fitosanitari se poate realiza utilizând sistemele special concepute în acest sens (de tip Phytobac4 sau Heliosec5);</a:t>
            </a:r>
            <a:endParaRPr lang="en-US" sz="2000" dirty="0">
              <a:latin typeface="Trebuchet MS" panose="020B0603020202020204" pitchFamily="34" charset="0"/>
            </a:endParaRPr>
          </a:p>
        </p:txBody>
      </p:sp>
    </p:spTree>
    <p:extLst>
      <p:ext uri="{BB962C8B-B14F-4D97-AF65-F5344CB8AC3E}">
        <p14:creationId xmlns:p14="http://schemas.microsoft.com/office/powerpoint/2010/main" xmlns="" val="1846754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334487" y="507732"/>
            <a:ext cx="9563793" cy="1028045"/>
          </a:xfrm>
        </p:spPr>
        <p:txBody>
          <a:bodyPr>
            <a:normAutofit fontScale="90000"/>
          </a:bodyPr>
          <a:lstStyle/>
          <a:p>
            <a:pPr algn="ctr"/>
            <a:r>
              <a:rPr lang="ro-RO" sz="2400" b="1" dirty="0">
                <a:latin typeface="Trebuchet MS" panose="020B0603020202020204" pitchFamily="34" charset="0"/>
              </a:rPr>
              <a:t>O</a:t>
            </a:r>
            <a:r>
              <a:rPr lang="fr-FR" sz="2400" b="1" dirty="0" err="1">
                <a:latin typeface="Trebuchet MS" panose="020B0603020202020204" pitchFamily="34" charset="0"/>
              </a:rPr>
              <a:t>bligațiile</a:t>
            </a:r>
            <a:r>
              <a:rPr lang="fr-FR" sz="2400" b="1" dirty="0">
                <a:latin typeface="Trebuchet MS" panose="020B0603020202020204" pitchFamily="34" charset="0"/>
              </a:rPr>
              <a:t>  </a:t>
            </a:r>
            <a:r>
              <a:rPr lang="ro-RO" sz="2400" b="1" dirty="0">
                <a:latin typeface="Trebuchet MS" panose="020B0603020202020204" pitchFamily="34" charset="0"/>
              </a:rPr>
              <a:t>proprietarilor/utilizatorilor de teren agricol – </a:t>
            </a:r>
            <a:br>
              <a:rPr lang="ro-RO" sz="2400" b="1" dirty="0">
                <a:latin typeface="Trebuchet MS" panose="020B0603020202020204" pitchFamily="34" charset="0"/>
              </a:rPr>
            </a:br>
            <a:r>
              <a:rPr lang="ro-RO" sz="2400" b="1" dirty="0">
                <a:latin typeface="Trebuchet MS" panose="020B0603020202020204" pitchFamily="34" charset="0"/>
              </a:rPr>
              <a:t>persoane fizice sau juridice care utilizează produse pentru protecția plantelor</a:t>
            </a:r>
            <a:endParaRPr lang="en-US" sz="2400" dirty="0">
              <a:latin typeface="Trebuchet MS" panose="020B0603020202020204" pitchFamily="34" charset="0"/>
            </a:endParaRPr>
          </a:p>
        </p:txBody>
      </p:sp>
      <p:sp>
        <p:nvSpPr>
          <p:cNvPr id="3" name="Substituent conținut 2"/>
          <p:cNvSpPr>
            <a:spLocks noGrp="1"/>
          </p:cNvSpPr>
          <p:nvPr>
            <p:ph idx="1"/>
          </p:nvPr>
        </p:nvSpPr>
        <p:spPr>
          <a:xfrm>
            <a:off x="465314" y="1770612"/>
            <a:ext cx="9302141" cy="4763192"/>
          </a:xfrm>
        </p:spPr>
        <p:txBody>
          <a:bodyPr>
            <a:normAutofit fontScale="92500" lnSpcReduction="20000"/>
          </a:bodyPr>
          <a:lstStyle/>
          <a:p>
            <a:pPr algn="just">
              <a:lnSpc>
                <a:spcPct val="120000"/>
              </a:lnSpc>
              <a:spcBef>
                <a:spcPts val="0"/>
              </a:spcBef>
            </a:pPr>
            <a:r>
              <a:rPr lang="ro-RO" sz="2400" dirty="0">
                <a:latin typeface="Trebuchet MS" panose="020B0603020202020204" pitchFamily="34" charset="0"/>
              </a:rPr>
              <a:t>a nu se proceda în nicio împrejurare la distrugerea ambalajelor și a resturilor acestora direct pe câmp prin ardere sau îngropare.</a:t>
            </a:r>
          </a:p>
          <a:p>
            <a:pPr algn="just">
              <a:lnSpc>
                <a:spcPct val="120000"/>
              </a:lnSpc>
              <a:spcBef>
                <a:spcPts val="0"/>
              </a:spcBef>
            </a:pPr>
            <a:endParaRPr lang="ro-RO" sz="2200" dirty="0">
              <a:latin typeface="Trebuchet MS" panose="020B0603020202020204" pitchFamily="34" charset="0"/>
            </a:endParaRPr>
          </a:p>
          <a:p>
            <a:pPr algn="just">
              <a:lnSpc>
                <a:spcPct val="120000"/>
              </a:lnSpc>
              <a:spcBef>
                <a:spcPts val="0"/>
              </a:spcBef>
            </a:pPr>
            <a:r>
              <a:rPr lang="ro-RO" sz="2200" dirty="0">
                <a:latin typeface="Trebuchet MS" panose="020B0603020202020204" pitchFamily="34" charset="0"/>
              </a:rPr>
              <a:t>să utilizeze numai produse de protecție a plantelor omologate de către Comisia Națională de Omologare a Produselor de Protecție a Plantelor (CNOPPP) și care se regăsesc în baza de date </a:t>
            </a:r>
            <a:r>
              <a:rPr lang="ro-RO" sz="2200" dirty="0" err="1">
                <a:latin typeface="Trebuchet MS" panose="020B0603020202020204" pitchFamily="34" charset="0"/>
              </a:rPr>
              <a:t>Pest</a:t>
            </a:r>
            <a:r>
              <a:rPr lang="ro-RO" sz="2200" dirty="0">
                <a:latin typeface="Trebuchet MS" panose="020B0603020202020204" pitchFamily="34" charset="0"/>
              </a:rPr>
              <a:t>-Expert, ce poate fi accesată pe site-ul </a:t>
            </a:r>
            <a:r>
              <a:rPr lang="ro-RO" sz="2200" dirty="0" err="1">
                <a:latin typeface="Trebuchet MS" panose="020B0603020202020204" pitchFamily="34" charset="0"/>
              </a:rPr>
              <a:t>madr</a:t>
            </a:r>
            <a:r>
              <a:rPr lang="ro-RO" sz="2200" dirty="0">
                <a:latin typeface="Trebuchet MS" panose="020B0603020202020204" pitchFamily="34" charset="0"/>
              </a:rPr>
              <a:t>, la secțiunea fitosanitar;</a:t>
            </a:r>
          </a:p>
          <a:p>
            <a:pPr marL="0" indent="0" algn="just">
              <a:lnSpc>
                <a:spcPct val="120000"/>
              </a:lnSpc>
              <a:spcBef>
                <a:spcPts val="0"/>
              </a:spcBef>
              <a:buNone/>
            </a:pPr>
            <a:endParaRPr lang="en-US" sz="2200" dirty="0">
              <a:latin typeface="Trebuchet MS" panose="020B0603020202020204" pitchFamily="34" charset="0"/>
            </a:endParaRPr>
          </a:p>
          <a:p>
            <a:pPr algn="just">
              <a:lnSpc>
                <a:spcPct val="120000"/>
              </a:lnSpc>
              <a:spcBef>
                <a:spcPts val="0"/>
              </a:spcBef>
            </a:pPr>
            <a:r>
              <a:rPr lang="ro-RO" sz="2200" dirty="0">
                <a:latin typeface="Trebuchet MS" panose="020B0603020202020204" pitchFamily="34" charset="0"/>
              </a:rPr>
              <a:t>se va evita stropirea vegetației sălbatice înflorită;</a:t>
            </a:r>
          </a:p>
          <a:p>
            <a:pPr marL="0" indent="0" algn="just">
              <a:lnSpc>
                <a:spcPct val="120000"/>
              </a:lnSpc>
              <a:spcBef>
                <a:spcPts val="0"/>
              </a:spcBef>
              <a:buNone/>
            </a:pPr>
            <a:endParaRPr lang="en-US" sz="2200" dirty="0">
              <a:latin typeface="Trebuchet MS" panose="020B0603020202020204" pitchFamily="34" charset="0"/>
            </a:endParaRPr>
          </a:p>
          <a:p>
            <a:pPr algn="just">
              <a:lnSpc>
                <a:spcPct val="120000"/>
              </a:lnSpc>
              <a:spcBef>
                <a:spcPts val="0"/>
              </a:spcBef>
            </a:pPr>
            <a:r>
              <a:rPr lang="ro-RO" sz="2200" dirty="0">
                <a:latin typeface="Trebuchet MS" panose="020B0603020202020204" pitchFamily="34" charset="0"/>
              </a:rPr>
              <a:t>evitarea depășirii limitelor suprafeței culturii supusă tratamentului și ocolirea cu strictețe a zonelor unde sunt amplasate vetre de stupine. A se evita stropirea directă sau indirectă a stupilor amplasați la cules;</a:t>
            </a:r>
            <a:endParaRPr lang="en-US" sz="2200" dirty="0">
              <a:latin typeface="Trebuchet MS" panose="020B0603020202020204" pitchFamily="34" charset="0"/>
            </a:endParaRPr>
          </a:p>
          <a:p>
            <a:pPr marL="0" indent="0" algn="just">
              <a:lnSpc>
                <a:spcPct val="120000"/>
              </a:lnSpc>
              <a:spcBef>
                <a:spcPts val="0"/>
              </a:spcBef>
              <a:buNone/>
            </a:pPr>
            <a:r>
              <a:rPr lang="ro-RO" sz="2200" dirty="0">
                <a:latin typeface="Trebuchet MS" panose="020B0603020202020204" pitchFamily="34" charset="0"/>
              </a:rPr>
              <a:t> </a:t>
            </a:r>
            <a:endParaRPr lang="en-US" dirty="0"/>
          </a:p>
        </p:txBody>
      </p:sp>
    </p:spTree>
    <p:extLst>
      <p:ext uri="{BB962C8B-B14F-4D97-AF65-F5344CB8AC3E}">
        <p14:creationId xmlns:p14="http://schemas.microsoft.com/office/powerpoint/2010/main" xmlns="" val="1932784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706582" y="315885"/>
            <a:ext cx="9177251" cy="1238596"/>
          </a:xfrm>
        </p:spPr>
        <p:txBody>
          <a:bodyPr>
            <a:normAutofit/>
          </a:bodyPr>
          <a:lstStyle/>
          <a:p>
            <a:pPr algn="ctr"/>
            <a:r>
              <a:rPr lang="ro-RO" sz="2400" b="1" dirty="0">
                <a:latin typeface="Trebuchet MS" panose="020B0603020202020204" pitchFamily="34" charset="0"/>
              </a:rPr>
              <a:t>O</a:t>
            </a:r>
            <a:r>
              <a:rPr lang="fr-FR" sz="2400" b="1" dirty="0" err="1">
                <a:latin typeface="Trebuchet MS" panose="020B0603020202020204" pitchFamily="34" charset="0"/>
              </a:rPr>
              <a:t>bligațiile</a:t>
            </a:r>
            <a:r>
              <a:rPr lang="fr-FR" sz="2400" b="1" dirty="0">
                <a:latin typeface="Trebuchet MS" panose="020B0603020202020204" pitchFamily="34" charset="0"/>
              </a:rPr>
              <a:t>  </a:t>
            </a:r>
            <a:r>
              <a:rPr lang="ro-RO" sz="2400" b="1" dirty="0">
                <a:latin typeface="Trebuchet MS" panose="020B0603020202020204" pitchFamily="34" charset="0"/>
              </a:rPr>
              <a:t>proprietarilor/utilizatorilor de teren agricol – persoane fizice sau juridice care utilizează produse pentru protecția plantelor</a:t>
            </a:r>
            <a:endParaRPr lang="en-US" sz="2400" b="1" dirty="0"/>
          </a:p>
        </p:txBody>
      </p:sp>
      <p:sp>
        <p:nvSpPr>
          <p:cNvPr id="3" name="Substituent conținut 2"/>
          <p:cNvSpPr>
            <a:spLocks noGrp="1"/>
          </p:cNvSpPr>
          <p:nvPr>
            <p:ph idx="1"/>
          </p:nvPr>
        </p:nvSpPr>
        <p:spPr>
          <a:xfrm>
            <a:off x="573579" y="1712421"/>
            <a:ext cx="9127374" cy="4538749"/>
          </a:xfrm>
        </p:spPr>
        <p:txBody>
          <a:bodyPr>
            <a:normAutofit/>
          </a:bodyPr>
          <a:lstStyle/>
          <a:p>
            <a:pPr algn="just">
              <a:lnSpc>
                <a:spcPct val="120000"/>
              </a:lnSpc>
              <a:spcBef>
                <a:spcPts val="0"/>
              </a:spcBef>
            </a:pPr>
            <a:r>
              <a:rPr lang="ro-RO" sz="2000" dirty="0">
                <a:latin typeface="Trebuchet MS" panose="020B0603020202020204" pitchFamily="34" charset="0"/>
              </a:rPr>
              <a:t>pe parcelele cultivate cu </a:t>
            </a:r>
            <a:r>
              <a:rPr lang="ro-RO" sz="2000" b="1" dirty="0" err="1">
                <a:latin typeface="Trebuchet MS" panose="020B0603020202020204" pitchFamily="34" charset="0"/>
              </a:rPr>
              <a:t>seminţe</a:t>
            </a:r>
            <a:r>
              <a:rPr lang="ro-RO" sz="2000" b="1" dirty="0">
                <a:latin typeface="Trebuchet MS" panose="020B0603020202020204" pitchFamily="34" charset="0"/>
              </a:rPr>
              <a:t> tratate </a:t>
            </a:r>
            <a:r>
              <a:rPr lang="ro-RO" sz="2000" dirty="0">
                <a:latin typeface="Trebuchet MS" panose="020B0603020202020204" pitchFamily="34" charset="0"/>
              </a:rPr>
              <a:t> cu produse de </a:t>
            </a:r>
            <a:r>
              <a:rPr lang="ro-RO" sz="2000" dirty="0" err="1">
                <a:latin typeface="Trebuchet MS" panose="020B0603020202020204" pitchFamily="34" charset="0"/>
              </a:rPr>
              <a:t>protecţie</a:t>
            </a:r>
            <a:r>
              <a:rPr lang="ro-RO" sz="2000" dirty="0">
                <a:latin typeface="Trebuchet MS" panose="020B0603020202020204" pitchFamily="34" charset="0"/>
              </a:rPr>
              <a:t> a plantelor formulate pe   baza de </a:t>
            </a:r>
            <a:r>
              <a:rPr lang="ro-RO" sz="2000" b="1" dirty="0" err="1">
                <a:latin typeface="Trebuchet MS" panose="020B0603020202020204" pitchFamily="34" charset="0"/>
              </a:rPr>
              <a:t>imidacloprid</a:t>
            </a:r>
            <a:r>
              <a:rPr lang="ro-RO" sz="2000" b="1" dirty="0">
                <a:latin typeface="Trebuchet MS" panose="020B0603020202020204" pitchFamily="34" charset="0"/>
              </a:rPr>
              <a:t>, </a:t>
            </a:r>
            <a:r>
              <a:rPr lang="ro-RO" sz="2000" b="1" dirty="0" err="1">
                <a:latin typeface="Trebuchet MS" panose="020B0603020202020204" pitchFamily="34" charset="0"/>
              </a:rPr>
              <a:t>clotianidin</a:t>
            </a:r>
            <a:r>
              <a:rPr lang="ro-RO" sz="2000" b="1" dirty="0">
                <a:latin typeface="Trebuchet MS" panose="020B0603020202020204" pitchFamily="34" charset="0"/>
              </a:rPr>
              <a:t> </a:t>
            </a:r>
            <a:r>
              <a:rPr lang="ro-RO" sz="2000" b="1" dirty="0" err="1">
                <a:latin typeface="Trebuchet MS" panose="020B0603020202020204" pitchFamily="34" charset="0"/>
              </a:rPr>
              <a:t>şi</a:t>
            </a:r>
            <a:r>
              <a:rPr lang="ro-RO" sz="2000" b="1" dirty="0">
                <a:latin typeface="Trebuchet MS" panose="020B0603020202020204" pitchFamily="34" charset="0"/>
              </a:rPr>
              <a:t> </a:t>
            </a:r>
            <a:r>
              <a:rPr lang="ro-RO" sz="2000" b="1" dirty="0" err="1">
                <a:latin typeface="Trebuchet MS" panose="020B0603020202020204" pitchFamily="34" charset="0"/>
              </a:rPr>
              <a:t>tiametoxam</a:t>
            </a:r>
            <a:r>
              <a:rPr lang="ro-RO" sz="2000" dirty="0">
                <a:latin typeface="Trebuchet MS" panose="020B0603020202020204" pitchFamily="34" charset="0"/>
              </a:rPr>
              <a:t> pentru care se acordă </a:t>
            </a:r>
            <a:r>
              <a:rPr lang="ro-RO" sz="2000" b="1" dirty="0" err="1">
                <a:latin typeface="Trebuchet MS" panose="020B0603020202020204" pitchFamily="34" charset="0"/>
              </a:rPr>
              <a:t>autorizaţie</a:t>
            </a:r>
            <a:r>
              <a:rPr lang="ro-RO" sz="2000" b="1" dirty="0">
                <a:latin typeface="Trebuchet MS" panose="020B0603020202020204" pitchFamily="34" charset="0"/>
              </a:rPr>
              <a:t> temporară de utilizare, și anume  la culturile de porumb, floarea soarelui, rapiță,  </a:t>
            </a:r>
            <a:r>
              <a:rPr lang="ro-RO" sz="2000" dirty="0">
                <a:latin typeface="Trebuchet MS" panose="020B0603020202020204" pitchFamily="34" charset="0"/>
              </a:rPr>
              <a:t>să </a:t>
            </a:r>
            <a:r>
              <a:rPr lang="ro-RO" sz="2000" b="1" i="1" dirty="0">
                <a:latin typeface="Trebuchet MS" panose="020B0603020202020204" pitchFamily="34" charset="0"/>
              </a:rPr>
              <a:t>marcheze aceste parcele cu </a:t>
            </a:r>
            <a:r>
              <a:rPr lang="ro-RO" sz="2000" b="1" i="1" dirty="0" err="1">
                <a:latin typeface="Trebuchet MS" panose="020B0603020202020204" pitchFamily="34" charset="0"/>
              </a:rPr>
              <a:t>plăcuţe</a:t>
            </a:r>
            <a:r>
              <a:rPr lang="ro-RO" sz="2000" b="1" i="1" dirty="0">
                <a:latin typeface="Trebuchet MS" panose="020B0603020202020204" pitchFamily="34" charset="0"/>
              </a:rPr>
              <a:t> de avertizare </a:t>
            </a:r>
            <a:r>
              <a:rPr lang="ro-RO" sz="2000" i="1" dirty="0">
                <a:latin typeface="Trebuchet MS" panose="020B0603020202020204" pitchFamily="34" charset="0"/>
              </a:rPr>
              <a:t>pe care se va înscrie</a:t>
            </a:r>
            <a:r>
              <a:rPr lang="ro-RO" sz="2000" b="1" i="1" dirty="0">
                <a:latin typeface="Trebuchet MS" panose="020B0603020202020204" pitchFamily="34" charset="0"/>
              </a:rPr>
              <a:t>  </a:t>
            </a:r>
            <a:r>
              <a:rPr lang="ro-RO" sz="2000" i="1" dirty="0">
                <a:latin typeface="Trebuchet MS" panose="020B0603020202020204" pitchFamily="34" charset="0"/>
              </a:rPr>
              <a:t>denumirea produsului de </a:t>
            </a:r>
            <a:r>
              <a:rPr lang="ro-RO" sz="2000" i="1" dirty="0" err="1">
                <a:latin typeface="Trebuchet MS" panose="020B0603020202020204" pitchFamily="34" charset="0"/>
              </a:rPr>
              <a:t>protecţie</a:t>
            </a:r>
            <a:r>
              <a:rPr lang="ro-RO" sz="2000" i="1" dirty="0">
                <a:latin typeface="Trebuchet MS" panose="020B0603020202020204" pitchFamily="34" charset="0"/>
              </a:rPr>
              <a:t> a plantelor utilizat </a:t>
            </a:r>
            <a:r>
              <a:rPr lang="ro-RO" sz="2000" i="1" dirty="0" err="1">
                <a:latin typeface="Trebuchet MS" panose="020B0603020202020204" pitchFamily="34" charset="0"/>
              </a:rPr>
              <a:t>şi</a:t>
            </a:r>
            <a:r>
              <a:rPr lang="ro-RO" sz="2000" i="1" dirty="0">
                <a:latin typeface="Trebuchet MS" panose="020B0603020202020204" pitchFamily="34" charset="0"/>
              </a:rPr>
              <a:t> cultura – </a:t>
            </a:r>
            <a:r>
              <a:rPr lang="ro-RO" sz="2000" dirty="0">
                <a:latin typeface="Trebuchet MS" panose="020B0603020202020204" pitchFamily="34" charset="0"/>
              </a:rPr>
              <a:t>(</a:t>
            </a:r>
            <a:r>
              <a:rPr lang="ro-RO" sz="2000" i="1" dirty="0">
                <a:latin typeface="Trebuchet MS" panose="020B0603020202020204" pitchFamily="34" charset="0"/>
              </a:rPr>
              <a:t>ex. PORUMB tratat cu PONCHO 600 FS);</a:t>
            </a:r>
          </a:p>
          <a:p>
            <a:pPr marL="0" indent="0" algn="just">
              <a:lnSpc>
                <a:spcPct val="120000"/>
              </a:lnSpc>
              <a:spcBef>
                <a:spcPts val="0"/>
              </a:spcBef>
              <a:buNone/>
            </a:pPr>
            <a:endParaRPr lang="ro-RO" sz="2000" i="1" dirty="0">
              <a:latin typeface="Trebuchet MS" panose="020B0603020202020204" pitchFamily="34" charset="0"/>
            </a:endParaRPr>
          </a:p>
          <a:p>
            <a:pPr algn="just">
              <a:lnSpc>
                <a:spcPct val="120000"/>
              </a:lnSpc>
              <a:spcBef>
                <a:spcPts val="0"/>
              </a:spcBef>
            </a:pPr>
            <a:r>
              <a:rPr lang="ro-RO" sz="2000" dirty="0">
                <a:latin typeface="Trebuchet MS" panose="020B0603020202020204" pitchFamily="34" charset="0"/>
              </a:rPr>
              <a:t>să completeze la zi </a:t>
            </a:r>
            <a:r>
              <a:rPr lang="ro-RO" sz="2000" i="1" u="sng" dirty="0">
                <a:latin typeface="Trebuchet MS" panose="020B0603020202020204" pitchFamily="34" charset="0"/>
              </a:rPr>
              <a:t>Registru de </a:t>
            </a:r>
            <a:r>
              <a:rPr lang="ro-RO" sz="2000" i="1" u="sng" dirty="0" err="1">
                <a:latin typeface="Trebuchet MS" panose="020B0603020202020204" pitchFamily="34" charset="0"/>
              </a:rPr>
              <a:t>evidenţă</a:t>
            </a:r>
            <a:r>
              <a:rPr lang="ro-RO" sz="2000" i="1" u="sng" dirty="0">
                <a:latin typeface="Trebuchet MS" panose="020B0603020202020204" pitchFamily="34" charset="0"/>
              </a:rPr>
              <a:t>  a tratamentelor cu produse de </a:t>
            </a:r>
            <a:r>
              <a:rPr lang="ro-RO" sz="2000" i="1" u="sng" dirty="0" err="1">
                <a:latin typeface="Trebuchet MS" panose="020B0603020202020204" pitchFamily="34" charset="0"/>
              </a:rPr>
              <a:t>protecţie</a:t>
            </a:r>
            <a:r>
              <a:rPr lang="ro-RO" sz="2000" i="1" u="sng" dirty="0">
                <a:latin typeface="Trebuchet MS" panose="020B0603020202020204" pitchFamily="34" charset="0"/>
              </a:rPr>
              <a:t> a plantelor</a:t>
            </a:r>
            <a:r>
              <a:rPr lang="ro-RO" sz="2000" dirty="0">
                <a:latin typeface="Trebuchet MS" panose="020B0603020202020204" pitchFamily="34" charset="0"/>
              </a:rPr>
              <a:t> conform art.67 (anexa 1) din Regulamentul (CE) nr.1107/2009;</a:t>
            </a:r>
            <a:endParaRPr lang="en-US" sz="2000" dirty="0">
              <a:latin typeface="Trebuchet MS" panose="020B0603020202020204" pitchFamily="34" charset="0"/>
            </a:endParaRPr>
          </a:p>
          <a:p>
            <a:pPr algn="just">
              <a:lnSpc>
                <a:spcPct val="120000"/>
              </a:lnSpc>
              <a:spcBef>
                <a:spcPts val="0"/>
              </a:spcBef>
            </a:pPr>
            <a:endParaRPr lang="en-US" sz="2000" dirty="0">
              <a:latin typeface="Trebuchet MS" panose="020B0603020202020204" pitchFamily="34" charset="0"/>
            </a:endParaRPr>
          </a:p>
          <a:p>
            <a:pPr algn="just">
              <a:lnSpc>
                <a:spcPct val="120000"/>
              </a:lnSpc>
              <a:spcBef>
                <a:spcPts val="0"/>
              </a:spcBef>
            </a:pPr>
            <a:endParaRPr lang="ro-RO" sz="2100" dirty="0">
              <a:latin typeface="Trebuchet MS" panose="020B0603020202020204" pitchFamily="34" charset="0"/>
            </a:endParaRPr>
          </a:p>
          <a:p>
            <a:endParaRPr lang="en-US" dirty="0"/>
          </a:p>
        </p:txBody>
      </p:sp>
    </p:spTree>
    <p:extLst>
      <p:ext uri="{BB962C8B-B14F-4D97-AF65-F5344CB8AC3E}">
        <p14:creationId xmlns:p14="http://schemas.microsoft.com/office/powerpoint/2010/main" xmlns="" val="3142127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706582" y="315885"/>
            <a:ext cx="9177251" cy="1238596"/>
          </a:xfrm>
        </p:spPr>
        <p:txBody>
          <a:bodyPr>
            <a:normAutofit/>
          </a:bodyPr>
          <a:lstStyle/>
          <a:p>
            <a:pPr algn="ctr"/>
            <a:r>
              <a:rPr lang="ro-RO" sz="2400" b="1" dirty="0">
                <a:latin typeface="Trebuchet MS" panose="020B0603020202020204" pitchFamily="34" charset="0"/>
              </a:rPr>
              <a:t>O</a:t>
            </a:r>
            <a:r>
              <a:rPr lang="fr-FR" sz="2400" b="1" dirty="0" err="1">
                <a:latin typeface="Trebuchet MS" panose="020B0603020202020204" pitchFamily="34" charset="0"/>
              </a:rPr>
              <a:t>bligațiile</a:t>
            </a:r>
            <a:r>
              <a:rPr lang="fr-FR" sz="2400" b="1" dirty="0">
                <a:latin typeface="Trebuchet MS" panose="020B0603020202020204" pitchFamily="34" charset="0"/>
              </a:rPr>
              <a:t>  </a:t>
            </a:r>
            <a:r>
              <a:rPr lang="ro-RO" sz="2400" b="1" dirty="0">
                <a:latin typeface="Trebuchet MS" panose="020B0603020202020204" pitchFamily="34" charset="0"/>
              </a:rPr>
              <a:t>proprietarilor/utilizatorilor de teren agricol – persoane fizice sau juridice care utilizează produse pentru protecția plantelor</a:t>
            </a:r>
            <a:endParaRPr lang="en-US" sz="2400" b="1" dirty="0"/>
          </a:p>
        </p:txBody>
      </p:sp>
      <p:sp>
        <p:nvSpPr>
          <p:cNvPr id="3" name="Substituent conținut 2"/>
          <p:cNvSpPr>
            <a:spLocks noGrp="1"/>
          </p:cNvSpPr>
          <p:nvPr>
            <p:ph idx="1"/>
          </p:nvPr>
        </p:nvSpPr>
        <p:spPr>
          <a:xfrm>
            <a:off x="573579" y="1712422"/>
            <a:ext cx="9127374" cy="4347556"/>
          </a:xfrm>
        </p:spPr>
        <p:txBody>
          <a:bodyPr>
            <a:normAutofit/>
          </a:bodyPr>
          <a:lstStyle/>
          <a:p>
            <a:pPr algn="just">
              <a:lnSpc>
                <a:spcPct val="120000"/>
              </a:lnSpc>
              <a:spcBef>
                <a:spcPts val="0"/>
              </a:spcBef>
            </a:pPr>
            <a:r>
              <a:rPr lang="ro-RO" sz="2100" dirty="0">
                <a:latin typeface="Trebuchet MS" panose="020B0603020202020204" pitchFamily="34" charset="0"/>
              </a:rPr>
              <a:t>a</a:t>
            </a:r>
            <a:r>
              <a:rPr lang="ro-RO" sz="2100" b="1" dirty="0">
                <a:latin typeface="Trebuchet MS" panose="020B0603020202020204" pitchFamily="34" charset="0"/>
              </a:rPr>
              <a:t>gricultorii (fermierii/producătorii agricoli) care execută tratamente fitosanitare</a:t>
            </a:r>
            <a:r>
              <a:rPr lang="ro-RO" sz="2100" b="1" i="1" dirty="0">
                <a:latin typeface="Trebuchet MS" panose="020B0603020202020204" pitchFamily="34" charset="0"/>
              </a:rPr>
              <a:t> </a:t>
            </a:r>
            <a:r>
              <a:rPr lang="ro-RO" sz="2100" dirty="0">
                <a:latin typeface="Trebuchet MS" panose="020B0603020202020204" pitchFamily="34" charset="0"/>
              </a:rPr>
              <a:t>la culturile agricole </a:t>
            </a:r>
            <a:r>
              <a:rPr lang="ro-RO" sz="2100" dirty="0" err="1">
                <a:latin typeface="Trebuchet MS" panose="020B0603020202020204" pitchFamily="34" charset="0"/>
              </a:rPr>
              <a:t>şi</a:t>
            </a:r>
            <a:r>
              <a:rPr lang="ro-RO" sz="2100" dirty="0">
                <a:latin typeface="Trebuchet MS" panose="020B0603020202020204" pitchFamily="34" charset="0"/>
              </a:rPr>
              <a:t> silvice pe care le </a:t>
            </a:r>
            <a:r>
              <a:rPr lang="ro-RO" sz="2100" dirty="0" err="1">
                <a:latin typeface="Trebuchet MS" panose="020B0603020202020204" pitchFamily="34" charset="0"/>
              </a:rPr>
              <a:t>deţin</a:t>
            </a:r>
            <a:r>
              <a:rPr lang="ro-RO" sz="2100" dirty="0">
                <a:latin typeface="Trebuchet MS" panose="020B0603020202020204" pitchFamily="34" charset="0"/>
              </a:rPr>
              <a:t> sunt </a:t>
            </a:r>
            <a:r>
              <a:rPr lang="ro-RO" sz="2100" dirty="0" err="1">
                <a:latin typeface="Trebuchet MS" panose="020B0603020202020204" pitchFamily="34" charset="0"/>
              </a:rPr>
              <a:t>obligaţi</a:t>
            </a:r>
            <a:r>
              <a:rPr lang="ro-RO" sz="2100" dirty="0">
                <a:latin typeface="Trebuchet MS" panose="020B0603020202020204" pitchFamily="34" charset="0"/>
              </a:rPr>
              <a:t> să </a:t>
            </a:r>
            <a:r>
              <a:rPr lang="ro-RO" sz="2100" dirty="0" err="1">
                <a:latin typeface="Trebuchet MS" panose="020B0603020202020204" pitchFamily="34" charset="0"/>
              </a:rPr>
              <a:t>anunţe</a:t>
            </a:r>
            <a:r>
              <a:rPr lang="ro-RO" sz="2100" dirty="0">
                <a:latin typeface="Trebuchet MS" panose="020B0603020202020204" pitchFamily="34" charset="0"/>
              </a:rPr>
              <a:t> în scris, </a:t>
            </a:r>
            <a:r>
              <a:rPr lang="ro-RO" sz="2100" b="1" dirty="0">
                <a:latin typeface="Trebuchet MS" panose="020B0603020202020204" pitchFamily="34" charset="0"/>
              </a:rPr>
              <a:t>consiliile locale/primăriile cu cel</a:t>
            </a:r>
            <a:r>
              <a:rPr lang="ro-RO" sz="2100" dirty="0">
                <a:latin typeface="Trebuchet MS" panose="020B0603020202020204" pitchFamily="34" charset="0"/>
              </a:rPr>
              <a:t> </a:t>
            </a:r>
            <a:r>
              <a:rPr lang="ro-RO" sz="2100" b="1" dirty="0" err="1">
                <a:latin typeface="Trebuchet MS" panose="020B0603020202020204" pitchFamily="34" charset="0"/>
              </a:rPr>
              <a:t>puţin</a:t>
            </a:r>
            <a:r>
              <a:rPr lang="ro-RO" sz="2100" b="1" dirty="0">
                <a:latin typeface="Trebuchet MS" panose="020B0603020202020204" pitchFamily="34" charset="0"/>
              </a:rPr>
              <a:t> 48 de ore</a:t>
            </a:r>
            <a:r>
              <a:rPr lang="ro-RO" sz="2100" dirty="0">
                <a:latin typeface="Trebuchet MS" panose="020B0603020202020204" pitchFamily="34" charset="0"/>
              </a:rPr>
              <a:t> înainte de efectuarea tratamentului,  precum </a:t>
            </a:r>
            <a:r>
              <a:rPr lang="ro-RO" sz="2100" dirty="0" err="1">
                <a:latin typeface="Trebuchet MS" panose="020B0603020202020204" pitchFamily="34" charset="0"/>
              </a:rPr>
              <a:t>şi</a:t>
            </a:r>
            <a:r>
              <a:rPr lang="ro-RO" sz="2100" dirty="0">
                <a:latin typeface="Trebuchet MS" panose="020B0603020202020204" pitchFamily="34" charset="0"/>
              </a:rPr>
              <a:t>  </a:t>
            </a:r>
            <a:r>
              <a:rPr lang="ro-RO" sz="2100" dirty="0" err="1">
                <a:latin typeface="Trebuchet MS" panose="020B0603020202020204" pitchFamily="34" charset="0"/>
              </a:rPr>
              <a:t>informaţii</a:t>
            </a:r>
            <a:r>
              <a:rPr lang="ro-RO" sz="2100" dirty="0">
                <a:latin typeface="Trebuchet MS" panose="020B0603020202020204" pitchFamily="34" charset="0"/>
              </a:rPr>
              <a:t> despre: </a:t>
            </a:r>
            <a:r>
              <a:rPr lang="ro-RO" sz="2100" b="1" i="1" dirty="0">
                <a:latin typeface="Trebuchet MS" panose="020B0603020202020204" pitchFamily="34" charset="0"/>
              </a:rPr>
              <a:t>locul unde se aplică tratamentul, data începerii </a:t>
            </a:r>
            <a:r>
              <a:rPr lang="ro-RO" sz="2100" b="1" i="1" dirty="0" err="1">
                <a:latin typeface="Trebuchet MS" panose="020B0603020202020204" pitchFamily="34" charset="0"/>
              </a:rPr>
              <a:t>şi</a:t>
            </a:r>
            <a:r>
              <a:rPr lang="ro-RO" sz="2100" b="1" i="1" dirty="0">
                <a:latin typeface="Trebuchet MS" panose="020B0603020202020204" pitchFamily="34" charset="0"/>
              </a:rPr>
              <a:t> durata tratamentului, denumirea produsului utilizat </a:t>
            </a:r>
            <a:r>
              <a:rPr lang="ro-RO" sz="2100" b="1" i="1" dirty="0" err="1">
                <a:latin typeface="Trebuchet MS" panose="020B0603020202020204" pitchFamily="34" charset="0"/>
              </a:rPr>
              <a:t>şi</a:t>
            </a:r>
            <a:r>
              <a:rPr lang="ro-RO" sz="2100" b="1" i="1" dirty="0">
                <a:latin typeface="Trebuchet MS" panose="020B0603020202020204" pitchFamily="34" charset="0"/>
              </a:rPr>
              <a:t> </a:t>
            </a:r>
            <a:r>
              <a:rPr lang="ro-RO" sz="2100" b="1" i="1" dirty="0" err="1">
                <a:latin typeface="Trebuchet MS" panose="020B0603020202020204" pitchFamily="34" charset="0"/>
              </a:rPr>
              <a:t>remanenţa</a:t>
            </a:r>
            <a:r>
              <a:rPr lang="ro-RO" sz="2100" b="1" i="1" dirty="0">
                <a:latin typeface="Trebuchet MS" panose="020B0603020202020204" pitchFamily="34" charset="0"/>
              </a:rPr>
              <a:t> acestuia, metoda de aplicare (prăfuire, stropire, aerosoli) </a:t>
            </a:r>
            <a:r>
              <a:rPr lang="ro-RO" sz="2100" b="1" i="1" dirty="0" err="1">
                <a:latin typeface="Trebuchet MS" panose="020B0603020202020204" pitchFamily="34" charset="0"/>
              </a:rPr>
              <a:t>şi</a:t>
            </a:r>
            <a:r>
              <a:rPr lang="ro-RO" sz="2100" b="1" i="1" dirty="0">
                <a:latin typeface="Trebuchet MS" panose="020B0603020202020204" pitchFamily="34" charset="0"/>
              </a:rPr>
              <a:t> mijlocul cu care se execută (</a:t>
            </a:r>
            <a:r>
              <a:rPr lang="ro-RO" sz="2100" b="1" i="1" dirty="0" err="1">
                <a:latin typeface="Trebuchet MS" panose="020B0603020202020204" pitchFamily="34" charset="0"/>
              </a:rPr>
              <a:t>maşina</a:t>
            </a:r>
            <a:r>
              <a:rPr lang="ro-RO" sz="2100" b="1" i="1" dirty="0">
                <a:latin typeface="Trebuchet MS" panose="020B0603020202020204" pitchFamily="34" charset="0"/>
              </a:rPr>
              <a:t> tratată, purtată, aparat carosabil, portabil).</a:t>
            </a:r>
            <a:endParaRPr lang="en-US" sz="2100" dirty="0">
              <a:latin typeface="Trebuchet MS" panose="020B0603020202020204" pitchFamily="34" charset="0"/>
            </a:endParaRPr>
          </a:p>
          <a:p>
            <a:endParaRPr lang="en-US" dirty="0"/>
          </a:p>
        </p:txBody>
      </p:sp>
    </p:spTree>
    <p:extLst>
      <p:ext uri="{BB962C8B-B14F-4D97-AF65-F5344CB8AC3E}">
        <p14:creationId xmlns:p14="http://schemas.microsoft.com/office/powerpoint/2010/main" xmlns="" val="3120753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a:t/>
            </a:r>
            <a:br>
              <a:rPr lang="ro-RO" b="1" dirty="0"/>
            </a:br>
            <a:r>
              <a:rPr lang="ro-RO" b="1" dirty="0"/>
              <a:t>SCOP</a:t>
            </a:r>
            <a:endParaRPr lang="en-US" b="1" dirty="0"/>
          </a:p>
        </p:txBody>
      </p:sp>
      <p:sp>
        <p:nvSpPr>
          <p:cNvPr id="3" name="Substituent conținut 2"/>
          <p:cNvSpPr>
            <a:spLocks noGrp="1"/>
          </p:cNvSpPr>
          <p:nvPr>
            <p:ph idx="1"/>
          </p:nvPr>
        </p:nvSpPr>
        <p:spPr>
          <a:xfrm>
            <a:off x="677334" y="2160589"/>
            <a:ext cx="8965430" cy="3880773"/>
          </a:xfrm>
        </p:spPr>
        <p:txBody>
          <a:bodyPr>
            <a:normAutofit/>
          </a:bodyPr>
          <a:lstStyle/>
          <a:p>
            <a:pPr marL="0" lvl="0" indent="0">
              <a:buNone/>
            </a:pPr>
            <a:endParaRPr lang="en-US" dirty="0"/>
          </a:p>
          <a:p>
            <a:pPr algn="just"/>
            <a:r>
              <a:rPr lang="ro-RO" sz="2100" dirty="0">
                <a:latin typeface="+mj-lt"/>
              </a:rPr>
              <a:t>prezența albinelor în culturile  agricole este absolut necesară pentru apicultor, fermier și natură; </a:t>
            </a:r>
            <a:endParaRPr lang="en-US" sz="2100" dirty="0">
              <a:latin typeface="+mj-lt"/>
            </a:endParaRPr>
          </a:p>
          <a:p>
            <a:pPr algn="just"/>
            <a:r>
              <a:rPr lang="ro-RO" sz="2100" dirty="0">
                <a:latin typeface="+mj-lt"/>
              </a:rPr>
              <a:t>c</a:t>
            </a:r>
            <a:r>
              <a:rPr lang="en-US" sz="2100" dirty="0" err="1">
                <a:latin typeface="+mj-lt"/>
              </a:rPr>
              <a:t>rearea</a:t>
            </a:r>
            <a:r>
              <a:rPr lang="en-US" sz="2100" dirty="0">
                <a:latin typeface="+mj-lt"/>
              </a:rPr>
              <a:t> </a:t>
            </a:r>
            <a:r>
              <a:rPr lang="ro-RO" sz="2100" dirty="0">
                <a:latin typeface="+mj-lt"/>
              </a:rPr>
              <a:t>un</a:t>
            </a:r>
            <a:r>
              <a:rPr lang="en-US" sz="2100" dirty="0" err="1">
                <a:latin typeface="+mj-lt"/>
              </a:rPr>
              <a:t>ui</a:t>
            </a:r>
            <a:r>
              <a:rPr lang="ro-RO" sz="2100" dirty="0">
                <a:latin typeface="+mj-lt"/>
              </a:rPr>
              <a:t> cadru de lucru între apicultori și agricultori în vederea minimalizării pagubelor înregistrate în sectorul apicol urmare a  aplicării tratamentelor fitosanitare;</a:t>
            </a:r>
            <a:endParaRPr lang="en-US" sz="2100" dirty="0">
              <a:latin typeface="+mj-lt"/>
            </a:endParaRPr>
          </a:p>
          <a:p>
            <a:pPr algn="just"/>
            <a:r>
              <a:rPr lang="ro-RO" sz="2100" dirty="0" err="1">
                <a:latin typeface="+mj-lt"/>
              </a:rPr>
              <a:t>realiz</a:t>
            </a:r>
            <a:r>
              <a:rPr lang="en-US" sz="2100" dirty="0">
                <a:latin typeface="+mj-lt"/>
              </a:rPr>
              <a:t>area </a:t>
            </a:r>
            <a:r>
              <a:rPr lang="en-US" sz="2100" dirty="0" err="1">
                <a:latin typeface="+mj-lt"/>
              </a:rPr>
              <a:t>unor</a:t>
            </a:r>
            <a:r>
              <a:rPr lang="en-US" sz="2100" dirty="0">
                <a:latin typeface="+mj-lt"/>
              </a:rPr>
              <a:t> </a:t>
            </a:r>
            <a:r>
              <a:rPr lang="en-US" sz="2100" dirty="0" err="1">
                <a:latin typeface="+mj-lt"/>
              </a:rPr>
              <a:t>produ</a:t>
            </a:r>
            <a:r>
              <a:rPr lang="ro-RO" sz="2100" dirty="0" err="1">
                <a:latin typeface="+mj-lt"/>
              </a:rPr>
              <a:t>cții</a:t>
            </a:r>
            <a:r>
              <a:rPr lang="ro-RO" sz="2100" dirty="0">
                <a:latin typeface="+mj-lt"/>
              </a:rPr>
              <a:t> mai mari la  toate culturile agricole  polenizate de către albine și respectarea condițiilor de mediu. </a:t>
            </a:r>
            <a:endParaRPr lang="en-US" sz="2100" dirty="0">
              <a:latin typeface="+mj-lt"/>
            </a:endParaRPr>
          </a:p>
        </p:txBody>
      </p:sp>
    </p:spTree>
    <p:extLst>
      <p:ext uri="{BB962C8B-B14F-4D97-AF65-F5344CB8AC3E}">
        <p14:creationId xmlns:p14="http://schemas.microsoft.com/office/powerpoint/2010/main" xmlns="" val="4127880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lvl="0" algn="ctr"/>
            <a:r>
              <a:rPr lang="ro-RO" b="1" dirty="0"/>
              <a:t>OBIECTIVE</a:t>
            </a:r>
            <a:endParaRPr lang="en-US" b="1" dirty="0"/>
          </a:p>
        </p:txBody>
      </p:sp>
      <p:sp>
        <p:nvSpPr>
          <p:cNvPr id="3" name="Substituent conținut 2"/>
          <p:cNvSpPr>
            <a:spLocks noGrp="1"/>
          </p:cNvSpPr>
          <p:nvPr>
            <p:ph idx="1"/>
          </p:nvPr>
        </p:nvSpPr>
        <p:spPr>
          <a:xfrm>
            <a:off x="677334" y="1630680"/>
            <a:ext cx="8915400" cy="4362796"/>
          </a:xfrm>
        </p:spPr>
        <p:txBody>
          <a:bodyPr>
            <a:normAutofit fontScale="85000" lnSpcReduction="20000"/>
          </a:bodyPr>
          <a:lstStyle/>
          <a:p>
            <a:pPr marL="0" indent="0">
              <a:buNone/>
            </a:pPr>
            <a:r>
              <a:rPr lang="ro-RO" dirty="0"/>
              <a:t> </a:t>
            </a:r>
            <a:endParaRPr lang="en-US" dirty="0"/>
          </a:p>
          <a:p>
            <a:pPr lvl="0" algn="just"/>
            <a:r>
              <a:rPr lang="ro-RO" sz="2300" dirty="0"/>
              <a:t>valorificarea cu eficiență maximă a tuturor </a:t>
            </a:r>
            <a:r>
              <a:rPr lang="ro-RO" sz="2300" dirty="0" err="1"/>
              <a:t>culesurilor</a:t>
            </a:r>
            <a:r>
              <a:rPr lang="ro-RO" sz="2300" dirty="0"/>
              <a:t>, indiferent că este vorba de livezi, perdele forestiere, pădurii  sau culturi agricole și creșterea producțiilor  apicole (miere, polen, ceara, propolis, etc);</a:t>
            </a:r>
            <a:endParaRPr lang="en-US" sz="2300" dirty="0"/>
          </a:p>
          <a:p>
            <a:pPr lvl="0" algn="just"/>
            <a:r>
              <a:rPr lang="ro-RO" sz="2300" dirty="0"/>
              <a:t>reducerea pierderilor în apicultură ca urmare a utilizării produselor de protecție a plantelor folosite în tratamentele din livezi, perdele forestiere, păduri  sau culturi agricole, precum și a tratamentelor care se aplică semințelor destinate înființării  culturilor agricole cu caracter entomofil;</a:t>
            </a:r>
            <a:endParaRPr lang="en-US" sz="2300" dirty="0"/>
          </a:p>
          <a:p>
            <a:pPr lvl="0" algn="just"/>
            <a:r>
              <a:rPr lang="ro-RO" sz="2300" dirty="0"/>
              <a:t>evitarea contaminării produselor apicole cu substanțe provenite din produsele de protecție a plantelor;</a:t>
            </a:r>
            <a:endParaRPr lang="en-US" sz="2300" dirty="0"/>
          </a:p>
          <a:p>
            <a:pPr lvl="0" algn="just"/>
            <a:r>
              <a:rPr lang="ro-RO" sz="2300" dirty="0"/>
              <a:t>creșterea producției agricole la culturile care sunt polenizate de către albine;</a:t>
            </a:r>
          </a:p>
          <a:p>
            <a:pPr lvl="0" algn="just"/>
            <a:r>
              <a:rPr lang="ro-RO" sz="2300" dirty="0"/>
              <a:t>păstrarea echilibrului între utilizarea produselor de protecție a plantelor și mediu, precum și protejarea familiilor de albine.</a:t>
            </a:r>
            <a:endParaRPr lang="en-US" sz="2300" dirty="0"/>
          </a:p>
          <a:p>
            <a:endParaRPr lang="en-US" dirty="0"/>
          </a:p>
        </p:txBody>
      </p:sp>
    </p:spTree>
    <p:extLst>
      <p:ext uri="{BB962C8B-B14F-4D97-AF65-F5344CB8AC3E}">
        <p14:creationId xmlns:p14="http://schemas.microsoft.com/office/powerpoint/2010/main" xmlns="" val="2063979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799540" y="437036"/>
            <a:ext cx="8976227" cy="527240"/>
          </a:xfrm>
        </p:spPr>
        <p:txBody>
          <a:bodyPr>
            <a:normAutofit/>
          </a:bodyPr>
          <a:lstStyle/>
          <a:p>
            <a:pPr lvl="0" algn="ctr"/>
            <a:r>
              <a:rPr lang="ro-RO" sz="2200" b="1" dirty="0">
                <a:latin typeface="Trebuchet MS" panose="020B0603020202020204" pitchFamily="34" charset="0"/>
              </a:rPr>
              <a:t>OBLIGAȚIILE APICULTORILOR- persoane fizice și juridice</a:t>
            </a:r>
            <a:endParaRPr lang="en-US" sz="2200" b="1" dirty="0">
              <a:latin typeface="Trebuchet MS" panose="020B0603020202020204" pitchFamily="34" charset="0"/>
            </a:endParaRPr>
          </a:p>
        </p:txBody>
      </p:sp>
      <p:sp>
        <p:nvSpPr>
          <p:cNvPr id="3" name="Substituent conținut 2"/>
          <p:cNvSpPr>
            <a:spLocks noGrp="1"/>
          </p:cNvSpPr>
          <p:nvPr>
            <p:ph idx="1"/>
          </p:nvPr>
        </p:nvSpPr>
        <p:spPr>
          <a:xfrm>
            <a:off x="523702" y="1288472"/>
            <a:ext cx="9252065" cy="4580313"/>
          </a:xfrm>
        </p:spPr>
        <p:txBody>
          <a:bodyPr>
            <a:normAutofit lnSpcReduction="10000"/>
          </a:bodyPr>
          <a:lstStyle/>
          <a:p>
            <a:pPr algn="just"/>
            <a:r>
              <a:rPr lang="ro-RO" sz="2200" dirty="0">
                <a:solidFill>
                  <a:schemeClr val="tx1"/>
                </a:solidFill>
                <a:latin typeface="Trebuchet MS" panose="020B0603020202020204" pitchFamily="34" charset="0"/>
              </a:rPr>
              <a:t>va amplasa stupina la locul dinainte stabilit de comun acord cu fermierul, în caz contrar necontestând în niciun fel decizia fermierului de a îl evacua din fermă în termen de 24 de ore, pentru a nu perturba activitatea fermei și a celorlalte stupine;</a:t>
            </a:r>
          </a:p>
          <a:p>
            <a:pPr marL="0" indent="0" algn="just">
              <a:buNone/>
            </a:pPr>
            <a:endParaRPr lang="en-US" sz="2200" dirty="0">
              <a:solidFill>
                <a:schemeClr val="tx1"/>
              </a:solidFill>
              <a:latin typeface="Trebuchet MS" panose="020B0603020202020204" pitchFamily="34" charset="0"/>
            </a:endParaRPr>
          </a:p>
          <a:p>
            <a:pPr lvl="0" algn="just"/>
            <a:r>
              <a:rPr lang="ro-RO" sz="2200" dirty="0">
                <a:solidFill>
                  <a:schemeClr val="tx1"/>
                </a:solidFill>
                <a:latin typeface="Trebuchet MS" panose="020B0603020202020204" pitchFamily="34" charset="0"/>
              </a:rPr>
              <a:t>după ce apicultorul a fost anunțat, în scris/telefonic/SMS/email despre efectuarea tratamentului, este responsabilitatea acestuia de a ține legătura permanent cu producătorii agricoli sau cu reprezentanții celor care dețin culturi, situate în vecinătatea vetrei stupinei, la o distanță de până la 3 km, pentru a evita pierderile de albine pe perioada tratamentelor cu produse de protecție a plantelor atât la culturile melifere din vatra stupinei cât și la celelalte culturi din vecinătate;</a:t>
            </a:r>
            <a:endParaRPr lang="en-US" sz="2200" dirty="0">
              <a:solidFill>
                <a:schemeClr val="tx1"/>
              </a:solidFill>
              <a:latin typeface="Trebuchet MS" panose="020B0603020202020204" pitchFamily="34" charset="0"/>
            </a:endParaRPr>
          </a:p>
          <a:p>
            <a:pPr marL="0" lvl="0" indent="0" algn="just">
              <a:buNone/>
            </a:pPr>
            <a:endParaRPr lang="en-US" sz="2200" dirty="0">
              <a:latin typeface="Trebuchet MS" panose="020B0603020202020204" pitchFamily="34" charset="0"/>
            </a:endParaRPr>
          </a:p>
          <a:p>
            <a:pPr lvl="0" algn="just"/>
            <a:endParaRPr lang="en-US" sz="6500" dirty="0">
              <a:latin typeface="Trebuchet MS" panose="020B0603020202020204" pitchFamily="34" charset="0"/>
            </a:endParaRPr>
          </a:p>
          <a:p>
            <a:pPr algn="just"/>
            <a:endParaRPr lang="en-US" dirty="0"/>
          </a:p>
        </p:txBody>
      </p:sp>
    </p:spTree>
    <p:extLst>
      <p:ext uri="{BB962C8B-B14F-4D97-AF65-F5344CB8AC3E}">
        <p14:creationId xmlns:p14="http://schemas.microsoft.com/office/powerpoint/2010/main" xmlns="" val="1203652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391456" y="752920"/>
            <a:ext cx="9483303" cy="527240"/>
          </a:xfrm>
        </p:spPr>
        <p:txBody>
          <a:bodyPr>
            <a:normAutofit/>
          </a:bodyPr>
          <a:lstStyle/>
          <a:p>
            <a:pPr lvl="0" algn="ctr"/>
            <a:r>
              <a:rPr lang="ro-RO" sz="2400" b="1" dirty="0">
                <a:latin typeface="Trebuchet MS" panose="020B0603020202020204" pitchFamily="34" charset="0"/>
              </a:rPr>
              <a:t>OBLIGAȚIILE APICULTORILOR- persoane fizice și juridice</a:t>
            </a:r>
            <a:endParaRPr lang="en-US" sz="2400" b="1" dirty="0">
              <a:latin typeface="Trebuchet MS" panose="020B0603020202020204" pitchFamily="34" charset="0"/>
            </a:endParaRPr>
          </a:p>
        </p:txBody>
      </p:sp>
      <p:sp>
        <p:nvSpPr>
          <p:cNvPr id="3" name="Substituent conținut 2"/>
          <p:cNvSpPr>
            <a:spLocks noGrp="1"/>
          </p:cNvSpPr>
          <p:nvPr>
            <p:ph idx="1"/>
          </p:nvPr>
        </p:nvSpPr>
        <p:spPr>
          <a:xfrm>
            <a:off x="507074" y="1803862"/>
            <a:ext cx="9252065" cy="5569528"/>
          </a:xfrm>
        </p:spPr>
        <p:txBody>
          <a:bodyPr>
            <a:normAutofit fontScale="25000" lnSpcReduction="20000"/>
          </a:bodyPr>
          <a:lstStyle/>
          <a:p>
            <a:pPr lvl="0" algn="just"/>
            <a:r>
              <a:rPr lang="ro-RO" sz="8400" dirty="0">
                <a:latin typeface="Trebuchet MS" panose="020B0603020202020204" pitchFamily="34" charset="0"/>
              </a:rPr>
              <a:t>va îndepărta stupii într-un interval de maxim 2 zile după încheierea perioadei de polenizare (terminarea înfloritului), dacă condițiile meteo și starea drumului permit acest lucru cu, excepția situației în care are acordul expres al fermierului de a rămâne peste acest termen;</a:t>
            </a:r>
            <a:endParaRPr lang="en-US" sz="8400" dirty="0">
              <a:latin typeface="Trebuchet MS" panose="020B0603020202020204" pitchFamily="34" charset="0"/>
            </a:endParaRPr>
          </a:p>
          <a:p>
            <a:pPr lvl="0" algn="just"/>
            <a:r>
              <a:rPr lang="ro-RO" sz="8400" dirty="0">
                <a:latin typeface="Trebuchet MS" panose="020B0603020202020204" pitchFamily="34" charset="0"/>
              </a:rPr>
              <a:t>se va deplasa pe drumurile din fermă cu o viteza adecvata condițiilor specifice, conform legislației în vigoare;</a:t>
            </a:r>
            <a:endParaRPr lang="en-US" sz="8400" dirty="0">
              <a:latin typeface="Trebuchet MS" panose="020B0603020202020204" pitchFamily="34" charset="0"/>
            </a:endParaRPr>
          </a:p>
          <a:p>
            <a:pPr algn="just"/>
            <a:r>
              <a:rPr lang="ro-RO" sz="8400" dirty="0">
                <a:latin typeface="Trebuchet MS" panose="020B0603020202020204" pitchFamily="34" charset="0"/>
              </a:rPr>
              <a:t>nu va folosi focul deschis în activitățile curente, punând in pericol solele cu culturi agricole sau miriștile;</a:t>
            </a:r>
          </a:p>
          <a:p>
            <a:pPr lvl="0" algn="just"/>
            <a:r>
              <a:rPr lang="ro-RO" sz="8800" dirty="0">
                <a:latin typeface="Trebuchet MS" panose="020B0603020202020204" pitchFamily="34" charset="0"/>
              </a:rPr>
              <a:t>afumătoarele sau orice alte dispozitive care implică folosirea focului se vor dezafecta  și se vor depozita în siguranță după utilizare.</a:t>
            </a:r>
            <a:endParaRPr lang="en-US" sz="8800" dirty="0">
              <a:latin typeface="Trebuchet MS" panose="020B0603020202020204" pitchFamily="34" charset="0"/>
            </a:endParaRPr>
          </a:p>
          <a:p>
            <a:pPr lvl="0" algn="just"/>
            <a:r>
              <a:rPr lang="ro-RO" sz="8800" dirty="0">
                <a:latin typeface="Trebuchet MS" panose="020B0603020202020204" pitchFamily="34" charset="0"/>
              </a:rPr>
              <a:t>nu va depozita deșeuri, de niciun fel, pe teritoriul fermei, iar la plecare va curăța vatra stupinei.</a:t>
            </a:r>
            <a:endParaRPr lang="en-US" sz="8800" dirty="0">
              <a:latin typeface="Trebuchet MS" panose="020B0603020202020204" pitchFamily="34" charset="0"/>
            </a:endParaRPr>
          </a:p>
          <a:p>
            <a:pPr algn="just"/>
            <a:endParaRPr lang="en-US" sz="8400" dirty="0">
              <a:latin typeface="Trebuchet MS" panose="020B0603020202020204" pitchFamily="34" charset="0"/>
            </a:endParaRPr>
          </a:p>
          <a:p>
            <a:pPr lvl="0" algn="just"/>
            <a:endParaRPr lang="en-US" sz="6500" dirty="0">
              <a:latin typeface="Trebuchet MS" panose="020B0603020202020204" pitchFamily="34" charset="0"/>
            </a:endParaRPr>
          </a:p>
          <a:p>
            <a:pPr marL="0" lvl="0" indent="0" algn="just">
              <a:buNone/>
            </a:pPr>
            <a:endParaRPr lang="en-US" sz="6500" dirty="0">
              <a:latin typeface="Trebuchet MS" panose="020B0603020202020204" pitchFamily="34" charset="0"/>
            </a:endParaRPr>
          </a:p>
          <a:p>
            <a:pPr algn="just"/>
            <a:endParaRPr lang="en-US" dirty="0"/>
          </a:p>
        </p:txBody>
      </p:sp>
    </p:spTree>
    <p:extLst>
      <p:ext uri="{BB962C8B-B14F-4D97-AF65-F5344CB8AC3E}">
        <p14:creationId xmlns:p14="http://schemas.microsoft.com/office/powerpoint/2010/main" xmlns="" val="143188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523703" y="698925"/>
            <a:ext cx="9738157" cy="591627"/>
          </a:xfrm>
        </p:spPr>
        <p:txBody>
          <a:bodyPr>
            <a:normAutofit/>
          </a:bodyPr>
          <a:lstStyle/>
          <a:p>
            <a:pPr algn="ctr"/>
            <a:r>
              <a:rPr lang="ro-RO" sz="2400" b="1" dirty="0">
                <a:latin typeface="Trebuchet MS" panose="020B0603020202020204" pitchFamily="34" charset="0"/>
              </a:rPr>
              <a:t>OBLIGAȚIILE APICULTORILOR- persoane fizice și juridice</a:t>
            </a:r>
            <a:endParaRPr lang="en-US" sz="2400" b="1" dirty="0">
              <a:latin typeface="Trebuchet MS" panose="020B0603020202020204" pitchFamily="34" charset="0"/>
            </a:endParaRPr>
          </a:p>
        </p:txBody>
      </p:sp>
      <p:sp>
        <p:nvSpPr>
          <p:cNvPr id="3" name="Substituent conținut 2"/>
          <p:cNvSpPr>
            <a:spLocks noGrp="1"/>
          </p:cNvSpPr>
          <p:nvPr>
            <p:ph idx="1"/>
          </p:nvPr>
        </p:nvSpPr>
        <p:spPr>
          <a:xfrm>
            <a:off x="544484" y="1662544"/>
            <a:ext cx="9008918" cy="5735784"/>
          </a:xfrm>
        </p:spPr>
        <p:txBody>
          <a:bodyPr>
            <a:noAutofit/>
          </a:bodyPr>
          <a:lstStyle/>
          <a:p>
            <a:pPr lvl="0" algn="just"/>
            <a:r>
              <a:rPr lang="ro-RO" sz="2000" dirty="0">
                <a:latin typeface="Trebuchet MS" panose="020B0603020202020204" pitchFamily="34" charset="0"/>
              </a:rPr>
              <a:t>să anunțe în scris, în maxim  24 de ore de la instalarea vetrei de stupină, producătorii agricoli, inclusiv consiliul local/primăria, despre</a:t>
            </a:r>
            <a:r>
              <a:rPr lang="ro-RO" sz="2000" i="1" dirty="0">
                <a:latin typeface="Trebuchet MS" panose="020B0603020202020204" pitchFamily="34" charset="0"/>
              </a:rPr>
              <a:t> locul de amplasare a stupilor, perioada de timp, numărul familiilor de albine, precum </a:t>
            </a:r>
            <a:r>
              <a:rPr lang="ro-RO" sz="2000" i="1" dirty="0" err="1">
                <a:latin typeface="Trebuchet MS" panose="020B0603020202020204" pitchFamily="34" charset="0"/>
              </a:rPr>
              <a:t>şi</a:t>
            </a:r>
            <a:r>
              <a:rPr lang="ro-RO" sz="2000" i="1" dirty="0">
                <a:latin typeface="Trebuchet MS" panose="020B0603020202020204" pitchFamily="34" charset="0"/>
              </a:rPr>
              <a:t> datele de contact pentru a putea fi </a:t>
            </a:r>
            <a:r>
              <a:rPr lang="ro-RO" sz="2000" i="1" dirty="0" err="1">
                <a:latin typeface="Trebuchet MS" panose="020B0603020202020204" pitchFamily="34" charset="0"/>
              </a:rPr>
              <a:t>înştiinţat</a:t>
            </a:r>
            <a:r>
              <a:rPr lang="ro-RO" sz="2000" i="1" dirty="0">
                <a:latin typeface="Trebuchet MS" panose="020B0603020202020204" pitchFamily="34" charset="0"/>
              </a:rPr>
              <a:t> la timp în cazul aplicării unor tratamente fitosanitare la culturile agricole</a:t>
            </a:r>
            <a:r>
              <a:rPr lang="ro-RO" sz="2000" dirty="0">
                <a:latin typeface="Trebuchet MS" panose="020B0603020202020204" pitchFamily="34" charset="0"/>
              </a:rPr>
              <a:t>;</a:t>
            </a:r>
            <a:endParaRPr lang="en-US" sz="2000" dirty="0">
              <a:latin typeface="Trebuchet MS" panose="020B0603020202020204" pitchFamily="34" charset="0"/>
            </a:endParaRPr>
          </a:p>
          <a:p>
            <a:pPr lvl="0" algn="just"/>
            <a:r>
              <a:rPr lang="ro-RO" sz="2000" dirty="0">
                <a:latin typeface="Trebuchet MS" panose="020B0603020202020204" pitchFamily="34" charset="0"/>
              </a:rPr>
              <a:t>apicultorii sunt </a:t>
            </a:r>
            <a:r>
              <a:rPr lang="ro-RO" sz="2000" dirty="0" err="1">
                <a:latin typeface="Trebuchet MS" panose="020B0603020202020204" pitchFamily="34" charset="0"/>
              </a:rPr>
              <a:t>obligaţi</a:t>
            </a:r>
            <a:r>
              <a:rPr lang="ro-RO" sz="2000" dirty="0">
                <a:latin typeface="Trebuchet MS" panose="020B0603020202020204" pitchFamily="34" charset="0"/>
              </a:rPr>
              <a:t> să respecte </a:t>
            </a:r>
            <a:r>
              <a:rPr lang="ro-RO" sz="2000" dirty="0" err="1">
                <a:latin typeface="Trebuchet MS" panose="020B0603020202020204" pitchFamily="34" charset="0"/>
              </a:rPr>
              <a:t>distanţa</a:t>
            </a:r>
            <a:r>
              <a:rPr lang="ro-RO" sz="2000" dirty="0">
                <a:latin typeface="Trebuchet MS" panose="020B0603020202020204" pitchFamily="34" charset="0"/>
              </a:rPr>
              <a:t> dintre stupine de minimum 100 m la masivele melifere din păduri, de minimum 300 m la culturile agricole și să nu amplaseze stupina pe direcția de zbor a albinelor </a:t>
            </a:r>
            <a:r>
              <a:rPr lang="ro-RO" sz="2000" dirty="0" err="1">
                <a:latin typeface="Trebuchet MS" panose="020B0603020202020204" pitchFamily="34" charset="0"/>
              </a:rPr>
              <a:t>aparţinând</a:t>
            </a:r>
            <a:r>
              <a:rPr lang="ro-RO" sz="2000" dirty="0">
                <a:latin typeface="Trebuchet MS" panose="020B0603020202020204" pitchFamily="34" charset="0"/>
              </a:rPr>
              <a:t> altor stupine sau să amplaseze stupina între alte stupine </a:t>
            </a:r>
            <a:r>
              <a:rPr lang="ro-RO" sz="2000" dirty="0" err="1">
                <a:latin typeface="Trebuchet MS" panose="020B0603020202020204" pitchFamily="34" charset="0"/>
              </a:rPr>
              <a:t>şi</a:t>
            </a:r>
            <a:r>
              <a:rPr lang="ro-RO" sz="2000" dirty="0">
                <a:latin typeface="Trebuchet MS" panose="020B0603020202020204" pitchFamily="34" charset="0"/>
              </a:rPr>
              <a:t> sursa de cules;</a:t>
            </a:r>
            <a:endParaRPr lang="en-US" sz="2000" dirty="0">
              <a:latin typeface="Trebuchet MS" panose="020B0603020202020204" pitchFamily="34" charset="0"/>
            </a:endParaRPr>
          </a:p>
          <a:p>
            <a:pPr lvl="0" algn="just"/>
            <a:r>
              <a:rPr lang="ro-RO" sz="2000" dirty="0">
                <a:latin typeface="Trebuchet MS" panose="020B0603020202020204" pitchFamily="34" charset="0"/>
              </a:rPr>
              <a:t>să sesizeze imediat în scris medicul veterinar de libera practică concesionar pe raza căreia este amplasată stupina atunci când a </a:t>
            </a:r>
            <a:r>
              <a:rPr lang="ro-RO" sz="2000" dirty="0" err="1">
                <a:latin typeface="Trebuchet MS" panose="020B0603020202020204" pitchFamily="34" charset="0"/>
              </a:rPr>
              <a:t>indentificat</a:t>
            </a:r>
            <a:r>
              <a:rPr lang="ro-RO" sz="2000" dirty="0">
                <a:latin typeface="Trebuchet MS" panose="020B0603020202020204" pitchFamily="34" charset="0"/>
              </a:rPr>
              <a:t> o stare de boală la familiile de albine pe care le deține; </a:t>
            </a:r>
            <a:endParaRPr lang="en-US" sz="2000" dirty="0">
              <a:latin typeface="Trebuchet MS" panose="020B0603020202020204" pitchFamily="34" charset="0"/>
            </a:endParaRPr>
          </a:p>
          <a:p>
            <a:endParaRPr lang="en-US" dirty="0">
              <a:latin typeface="Trebuchet MS" panose="020B0603020202020204" pitchFamily="34" charset="0"/>
            </a:endParaRPr>
          </a:p>
        </p:txBody>
      </p:sp>
    </p:spTree>
    <p:extLst>
      <p:ext uri="{BB962C8B-B14F-4D97-AF65-F5344CB8AC3E}">
        <p14:creationId xmlns:p14="http://schemas.microsoft.com/office/powerpoint/2010/main" xmlns="" val="1724367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694064" y="365126"/>
            <a:ext cx="9464090" cy="1214292"/>
          </a:xfrm>
        </p:spPr>
        <p:txBody>
          <a:bodyPr>
            <a:normAutofit fontScale="90000"/>
          </a:bodyPr>
          <a:lstStyle/>
          <a:p>
            <a:pPr algn="ctr"/>
            <a:r>
              <a:rPr lang="ro-RO" sz="2700" b="1" dirty="0">
                <a:latin typeface="Trebuchet MS" panose="020B0603020202020204" pitchFamily="34" charset="0"/>
              </a:rPr>
              <a:t>O</a:t>
            </a:r>
            <a:r>
              <a:rPr lang="fr-FR" sz="2700" b="1" dirty="0" err="1">
                <a:latin typeface="Trebuchet MS" panose="020B0603020202020204" pitchFamily="34" charset="0"/>
              </a:rPr>
              <a:t>bligațiile</a:t>
            </a:r>
            <a:r>
              <a:rPr lang="fr-FR" sz="2700" b="1" dirty="0">
                <a:latin typeface="Trebuchet MS" panose="020B0603020202020204" pitchFamily="34" charset="0"/>
              </a:rPr>
              <a:t>  </a:t>
            </a:r>
            <a:r>
              <a:rPr lang="ro-RO" sz="2700" b="1" dirty="0">
                <a:latin typeface="Trebuchet MS" panose="020B0603020202020204" pitchFamily="34" charset="0"/>
              </a:rPr>
              <a:t>proprietarilor/utilizatorilor de teren agricol – persoane fizice sau juridice care utilizează produse pentru protecția plantelor</a:t>
            </a:r>
            <a:r>
              <a:rPr lang="en-US" b="1" dirty="0">
                <a:latin typeface="Trebuchet MS" panose="020B0603020202020204" pitchFamily="34" charset="0"/>
              </a:rPr>
              <a:t/>
            </a:r>
            <a:br>
              <a:rPr lang="en-US" b="1" dirty="0">
                <a:latin typeface="Trebuchet MS" panose="020B0603020202020204" pitchFamily="34" charset="0"/>
              </a:rPr>
            </a:br>
            <a:r>
              <a:rPr lang="en-US" b="1" dirty="0">
                <a:latin typeface="Trebuchet MS" panose="020B0603020202020204" pitchFamily="34" charset="0"/>
              </a:rPr>
              <a:t/>
            </a:r>
            <a:br>
              <a:rPr lang="en-US" b="1" dirty="0">
                <a:latin typeface="Trebuchet MS" panose="020B0603020202020204" pitchFamily="34" charset="0"/>
              </a:rPr>
            </a:br>
            <a:endParaRPr lang="en-US" b="1" dirty="0">
              <a:latin typeface="Trebuchet MS" panose="020B0603020202020204" pitchFamily="34" charset="0"/>
            </a:endParaRPr>
          </a:p>
        </p:txBody>
      </p:sp>
      <p:sp>
        <p:nvSpPr>
          <p:cNvPr id="3" name="Substituent conținut 2"/>
          <p:cNvSpPr>
            <a:spLocks noGrp="1"/>
          </p:cNvSpPr>
          <p:nvPr>
            <p:ph idx="1"/>
          </p:nvPr>
        </p:nvSpPr>
        <p:spPr>
          <a:xfrm>
            <a:off x="694063" y="1579418"/>
            <a:ext cx="9231333" cy="4846320"/>
          </a:xfrm>
        </p:spPr>
        <p:txBody>
          <a:bodyPr>
            <a:noAutofit/>
          </a:bodyPr>
          <a:lstStyle/>
          <a:p>
            <a:pPr marL="0" indent="0" algn="just">
              <a:buNone/>
            </a:pPr>
            <a:r>
              <a:rPr lang="en-US" sz="2000" b="1" dirty="0">
                <a:latin typeface="Trebuchet MS" panose="020B0603020202020204" pitchFamily="34" charset="0"/>
              </a:rPr>
              <a:t>L</a:t>
            </a:r>
            <a:r>
              <a:rPr lang="ro-RO" sz="2000" b="1" dirty="0">
                <a:latin typeface="Trebuchet MS" panose="020B0603020202020204" pitchFamily="34" charset="0"/>
              </a:rPr>
              <a:t>a planificarea și organizarea producției agricole va ține cont de următoarele aspecte: </a:t>
            </a:r>
          </a:p>
          <a:p>
            <a:pPr marL="0" indent="0" algn="just">
              <a:buNone/>
            </a:pPr>
            <a:endParaRPr lang="ro-RO" sz="2000" b="1" dirty="0">
              <a:latin typeface="Trebuchet MS" panose="020B0603020202020204" pitchFamily="34" charset="0"/>
            </a:endParaRPr>
          </a:p>
          <a:p>
            <a:pPr algn="just">
              <a:lnSpc>
                <a:spcPct val="120000"/>
              </a:lnSpc>
              <a:spcBef>
                <a:spcPts val="0"/>
              </a:spcBef>
            </a:pPr>
            <a:r>
              <a:rPr lang="ro-RO" sz="2000" dirty="0">
                <a:latin typeface="Trebuchet MS" panose="020B0603020202020204" pitchFamily="34" charset="0"/>
              </a:rPr>
              <a:t>la înființarea culturilor agricole melifere fermierul va asigura o suprafață liberă destinată amplasării familiilor de albine ținând cont de încărcătura optimă de familii/ha. Responsabilitatea respectării prevederilor legale privind distanțele locului special prevăzut pentru vatra temporară față de drumuri și vecinătăți cade în sarcina fermierului. </a:t>
            </a:r>
          </a:p>
          <a:p>
            <a:pPr marL="0" indent="0" algn="just">
              <a:lnSpc>
                <a:spcPct val="120000"/>
              </a:lnSpc>
              <a:spcBef>
                <a:spcPts val="0"/>
              </a:spcBef>
              <a:buNone/>
            </a:pPr>
            <a:endParaRPr lang="en-US" sz="2000" dirty="0">
              <a:latin typeface="Trebuchet MS" panose="020B0603020202020204" pitchFamily="34" charset="0"/>
            </a:endParaRPr>
          </a:p>
          <a:p>
            <a:pPr algn="just">
              <a:lnSpc>
                <a:spcPct val="120000"/>
              </a:lnSpc>
              <a:spcBef>
                <a:spcPts val="0"/>
              </a:spcBef>
            </a:pPr>
            <a:r>
              <a:rPr lang="ro-RO" sz="2000" dirty="0">
                <a:latin typeface="Trebuchet MS" panose="020B0603020202020204" pitchFamily="34" charset="0"/>
              </a:rPr>
              <a:t>în luarea oricărei decizii referitoare la controlul dăunătorilor fermierul va respecta recomandările cuprinse în buletinele de avertizare emise de oficiile fitosanitare  județene  care au la bază observații în câmp, sondaje, precum și sisteme de prognoză, avertizare și diagnoză timpurie.</a:t>
            </a:r>
          </a:p>
          <a:p>
            <a:pPr marL="0" indent="0">
              <a:lnSpc>
                <a:spcPct val="120000"/>
              </a:lnSpc>
              <a:spcBef>
                <a:spcPts val="0"/>
              </a:spcBef>
              <a:buNone/>
            </a:pPr>
            <a:endParaRPr lang="en-US" sz="1600" dirty="0"/>
          </a:p>
        </p:txBody>
      </p:sp>
    </p:spTree>
    <p:extLst>
      <p:ext uri="{BB962C8B-B14F-4D97-AF65-F5344CB8AC3E}">
        <p14:creationId xmlns:p14="http://schemas.microsoft.com/office/powerpoint/2010/main" xmlns="" val="581664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732952" y="642814"/>
            <a:ext cx="8911687" cy="1280890"/>
          </a:xfrm>
        </p:spPr>
        <p:txBody>
          <a:bodyPr>
            <a:normAutofit fontScale="90000"/>
          </a:bodyPr>
          <a:lstStyle/>
          <a:p>
            <a:pPr algn="ctr"/>
            <a:r>
              <a:rPr lang="ro-RO" sz="2700" b="1" dirty="0">
                <a:latin typeface="Trebuchet MS" panose="020B0603020202020204" pitchFamily="34" charset="0"/>
              </a:rPr>
              <a:t>O</a:t>
            </a:r>
            <a:r>
              <a:rPr lang="fr-FR" sz="2700" b="1" dirty="0" err="1">
                <a:latin typeface="Trebuchet MS" panose="020B0603020202020204" pitchFamily="34" charset="0"/>
              </a:rPr>
              <a:t>bligațiile</a:t>
            </a:r>
            <a:r>
              <a:rPr lang="fr-FR" sz="2700" b="1" dirty="0">
                <a:latin typeface="Trebuchet MS" panose="020B0603020202020204" pitchFamily="34" charset="0"/>
              </a:rPr>
              <a:t>  </a:t>
            </a:r>
            <a:r>
              <a:rPr lang="ro-RO" sz="2700" b="1" dirty="0">
                <a:latin typeface="Trebuchet MS" panose="020B0603020202020204" pitchFamily="34" charset="0"/>
              </a:rPr>
              <a:t>proprietarilor/utilizatorilor de teren agricol – persoane fizice sau juridice care utilizează produse pentru protecția plantelor</a:t>
            </a:r>
            <a:r>
              <a:rPr lang="en-US" b="1" dirty="0">
                <a:latin typeface="Trebuchet MS" panose="020B0603020202020204" pitchFamily="34" charset="0"/>
              </a:rPr>
              <a:t/>
            </a:r>
            <a:br>
              <a:rPr lang="en-US" b="1" dirty="0">
                <a:latin typeface="Trebuchet MS" panose="020B0603020202020204" pitchFamily="34" charset="0"/>
              </a:rPr>
            </a:br>
            <a:endParaRPr lang="en-US" dirty="0"/>
          </a:p>
        </p:txBody>
      </p:sp>
      <p:sp>
        <p:nvSpPr>
          <p:cNvPr id="3" name="Substituent conținut 2"/>
          <p:cNvSpPr>
            <a:spLocks noGrp="1"/>
          </p:cNvSpPr>
          <p:nvPr>
            <p:ph idx="1"/>
          </p:nvPr>
        </p:nvSpPr>
        <p:spPr>
          <a:xfrm>
            <a:off x="831274" y="2206336"/>
            <a:ext cx="8813365" cy="3961707"/>
          </a:xfrm>
        </p:spPr>
        <p:txBody>
          <a:bodyPr>
            <a:normAutofit fontScale="92500"/>
          </a:bodyPr>
          <a:lstStyle/>
          <a:p>
            <a:pPr marL="0" indent="0" algn="just">
              <a:lnSpc>
                <a:spcPct val="120000"/>
              </a:lnSpc>
              <a:spcBef>
                <a:spcPts val="0"/>
              </a:spcBef>
              <a:buNone/>
            </a:pPr>
            <a:r>
              <a:rPr lang="ro-RO" b="1" dirty="0">
                <a:latin typeface="Trebuchet MS" panose="020B0603020202020204" pitchFamily="34" charset="0"/>
              </a:rPr>
              <a:t>La semănat se recomandă: </a:t>
            </a:r>
          </a:p>
          <a:p>
            <a:pPr marL="0" indent="0" algn="just">
              <a:lnSpc>
                <a:spcPct val="120000"/>
              </a:lnSpc>
              <a:spcBef>
                <a:spcPts val="0"/>
              </a:spcBef>
              <a:buNone/>
            </a:pPr>
            <a:endParaRPr lang="en-US" dirty="0">
              <a:latin typeface="Trebuchet MS" panose="020B0603020202020204" pitchFamily="34" charset="0"/>
            </a:endParaRPr>
          </a:p>
          <a:p>
            <a:pPr algn="just">
              <a:lnSpc>
                <a:spcPct val="120000"/>
              </a:lnSpc>
              <a:spcBef>
                <a:spcPts val="0"/>
              </a:spcBef>
            </a:pPr>
            <a:r>
              <a:rPr lang="ro-RO" sz="2000" dirty="0">
                <a:latin typeface="Trebuchet MS" panose="020B0603020202020204" pitchFamily="34" charset="0"/>
              </a:rPr>
              <a:t>verificarea obligatorie a bunei stări de funcționare a semănătorii înainte de începerea lucrării;</a:t>
            </a:r>
          </a:p>
          <a:p>
            <a:pPr marL="0" indent="0" algn="just">
              <a:lnSpc>
                <a:spcPct val="120000"/>
              </a:lnSpc>
              <a:spcBef>
                <a:spcPts val="0"/>
              </a:spcBef>
              <a:buNone/>
            </a:pPr>
            <a:endParaRPr lang="en-US" sz="2000" dirty="0">
              <a:latin typeface="Trebuchet MS" panose="020B0603020202020204" pitchFamily="34" charset="0"/>
            </a:endParaRPr>
          </a:p>
          <a:p>
            <a:pPr algn="just">
              <a:lnSpc>
                <a:spcPct val="120000"/>
              </a:lnSpc>
              <a:spcBef>
                <a:spcPts val="0"/>
              </a:spcBef>
            </a:pPr>
            <a:r>
              <a:rPr lang="ro-RO" sz="2000" dirty="0">
                <a:latin typeface="Trebuchet MS" panose="020B0603020202020204" pitchFamily="34" charset="0"/>
              </a:rPr>
              <a:t>respectarea regulilor privind condițiile de manipulare a semințelor tratate;</a:t>
            </a:r>
          </a:p>
          <a:p>
            <a:pPr marL="0" indent="0" algn="just">
              <a:lnSpc>
                <a:spcPct val="120000"/>
              </a:lnSpc>
              <a:spcBef>
                <a:spcPts val="0"/>
              </a:spcBef>
              <a:buNone/>
            </a:pPr>
            <a:endParaRPr lang="ro-RO" sz="2000" dirty="0">
              <a:latin typeface="Trebuchet MS" panose="020B0603020202020204" pitchFamily="34" charset="0"/>
            </a:endParaRPr>
          </a:p>
          <a:p>
            <a:pPr algn="just">
              <a:lnSpc>
                <a:spcPct val="120000"/>
              </a:lnSpc>
              <a:spcBef>
                <a:spcPts val="0"/>
              </a:spcBef>
            </a:pPr>
            <a:r>
              <a:rPr lang="ro-RO" sz="2000" dirty="0">
                <a:latin typeface="Trebuchet MS" panose="020B0603020202020204" pitchFamily="34" charset="0"/>
              </a:rPr>
              <a:t>utilizarea obligatorie a dispozitivelor de tip deflector pentru reducerea emisiilor de praf rezultate în timpul semănatului la toate culturile tratate cu produse pentru protecție a plantelor, cu atenție deosebită la culturile de porumb și floarea soarelui;</a:t>
            </a:r>
            <a:endParaRPr lang="en-US" sz="2000" dirty="0">
              <a:latin typeface="Trebuchet MS" panose="020B0603020202020204" pitchFamily="34" charset="0"/>
            </a:endParaRPr>
          </a:p>
          <a:p>
            <a:endParaRPr lang="en-US" dirty="0">
              <a:latin typeface="Trebuchet MS" panose="020B0603020202020204" pitchFamily="34" charset="0"/>
            </a:endParaRPr>
          </a:p>
        </p:txBody>
      </p:sp>
    </p:spTree>
    <p:extLst>
      <p:ext uri="{BB962C8B-B14F-4D97-AF65-F5344CB8AC3E}">
        <p14:creationId xmlns:p14="http://schemas.microsoft.com/office/powerpoint/2010/main" xmlns="" val="1872776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80753" y="257059"/>
            <a:ext cx="9137072" cy="1353505"/>
          </a:xfrm>
        </p:spPr>
        <p:txBody>
          <a:bodyPr>
            <a:noAutofit/>
          </a:bodyPr>
          <a:lstStyle/>
          <a:p>
            <a:pPr algn="ctr"/>
            <a:r>
              <a:rPr lang="ro-RO" sz="2400" b="1" dirty="0">
                <a:latin typeface="Trebuchet MS" panose="020B0603020202020204" pitchFamily="34" charset="0"/>
              </a:rPr>
              <a:t>O</a:t>
            </a:r>
            <a:r>
              <a:rPr lang="fr-FR" sz="2400" b="1" dirty="0" err="1">
                <a:latin typeface="Trebuchet MS" panose="020B0603020202020204" pitchFamily="34" charset="0"/>
              </a:rPr>
              <a:t>bligațiile</a:t>
            </a:r>
            <a:r>
              <a:rPr lang="fr-FR" sz="2400" b="1" dirty="0">
                <a:latin typeface="Trebuchet MS" panose="020B0603020202020204" pitchFamily="34" charset="0"/>
              </a:rPr>
              <a:t>  </a:t>
            </a:r>
            <a:r>
              <a:rPr lang="ro-RO" sz="2400" b="1" dirty="0">
                <a:latin typeface="Trebuchet MS" panose="020B0603020202020204" pitchFamily="34" charset="0"/>
              </a:rPr>
              <a:t>proprietarilor/utilizatorilor de teren agricol – persoane fizice sau juridice care utilizează  produse pentru protecția plantelor</a:t>
            </a:r>
            <a:br>
              <a:rPr lang="ro-RO" sz="2400" b="1" dirty="0">
                <a:latin typeface="Trebuchet MS" panose="020B0603020202020204" pitchFamily="34" charset="0"/>
              </a:rPr>
            </a:br>
            <a:r>
              <a:rPr lang="en-US" sz="2800" b="1" dirty="0"/>
              <a:t/>
            </a:r>
            <a:br>
              <a:rPr lang="en-US" sz="2800" b="1" dirty="0"/>
            </a:br>
            <a:endParaRPr lang="en-US" sz="2800" dirty="0"/>
          </a:p>
        </p:txBody>
      </p:sp>
      <p:sp>
        <p:nvSpPr>
          <p:cNvPr id="3" name="Substituent conținut 2"/>
          <p:cNvSpPr>
            <a:spLocks noGrp="1"/>
          </p:cNvSpPr>
          <p:nvPr>
            <p:ph idx="1"/>
          </p:nvPr>
        </p:nvSpPr>
        <p:spPr>
          <a:xfrm>
            <a:off x="480753" y="1521229"/>
            <a:ext cx="9045632" cy="4580313"/>
          </a:xfrm>
        </p:spPr>
        <p:txBody>
          <a:bodyPr>
            <a:normAutofit fontScale="25000" lnSpcReduction="20000"/>
          </a:bodyPr>
          <a:lstStyle/>
          <a:p>
            <a:pPr marL="0" indent="0" algn="just">
              <a:lnSpc>
                <a:spcPct val="120000"/>
              </a:lnSpc>
              <a:spcBef>
                <a:spcPts val="0"/>
              </a:spcBef>
              <a:buNone/>
            </a:pPr>
            <a:endParaRPr lang="ro-RO" sz="8000" b="1" dirty="0">
              <a:latin typeface="Trebuchet MS" panose="020B0603020202020204" pitchFamily="34" charset="0"/>
            </a:endParaRPr>
          </a:p>
          <a:p>
            <a:pPr marL="0" indent="0" algn="just">
              <a:lnSpc>
                <a:spcPct val="120000"/>
              </a:lnSpc>
              <a:spcBef>
                <a:spcPts val="0"/>
              </a:spcBef>
              <a:buNone/>
            </a:pPr>
            <a:r>
              <a:rPr lang="ro-RO" sz="8000" b="1" dirty="0">
                <a:latin typeface="Trebuchet MS" panose="020B0603020202020204" pitchFamily="34" charset="0"/>
              </a:rPr>
              <a:t>După semănat și în timpul vegetației se recomandă</a:t>
            </a:r>
            <a:r>
              <a:rPr lang="ro-RO" sz="8000" dirty="0">
                <a:latin typeface="Trebuchet MS" panose="020B0603020202020204" pitchFamily="34" charset="0"/>
              </a:rPr>
              <a:t>:</a:t>
            </a:r>
          </a:p>
          <a:p>
            <a:pPr marL="0" indent="0" algn="just">
              <a:lnSpc>
                <a:spcPct val="120000"/>
              </a:lnSpc>
              <a:spcBef>
                <a:spcPts val="0"/>
              </a:spcBef>
              <a:buNone/>
            </a:pPr>
            <a:endParaRPr lang="ro-RO" sz="8000" dirty="0">
              <a:latin typeface="Trebuchet MS" panose="020B0603020202020204" pitchFamily="34" charset="0"/>
            </a:endParaRPr>
          </a:p>
          <a:p>
            <a:pPr algn="just">
              <a:lnSpc>
                <a:spcPct val="120000"/>
              </a:lnSpc>
              <a:spcBef>
                <a:spcPts val="0"/>
              </a:spcBef>
            </a:pPr>
            <a:r>
              <a:rPr lang="ro-RO" sz="8000" dirty="0">
                <a:solidFill>
                  <a:schemeClr val="tx1"/>
                </a:solidFill>
                <a:latin typeface="Trebuchet MS" panose="020B0603020202020204" pitchFamily="34" charset="0"/>
              </a:rPr>
              <a:t>tratamentele asupra culturilor agricole și a plantațiilor pomicole se vor desfășura în perioade de timp cât mai scurte care nu vor putea depăși 7 zile consecutive pentru o cultură și vor fi anunțate apicultorilor pentru protejarea familiilor de albine prin închiderea sau îndepărtarea stupilor din zonă;</a:t>
            </a:r>
          </a:p>
          <a:p>
            <a:pPr algn="just">
              <a:lnSpc>
                <a:spcPct val="120000"/>
              </a:lnSpc>
              <a:spcBef>
                <a:spcPts val="0"/>
              </a:spcBef>
            </a:pPr>
            <a:endParaRPr lang="ro-RO" sz="8000" dirty="0">
              <a:solidFill>
                <a:schemeClr val="tx1"/>
              </a:solidFill>
              <a:latin typeface="Trebuchet MS" panose="020B0603020202020204" pitchFamily="34" charset="0"/>
            </a:endParaRPr>
          </a:p>
          <a:p>
            <a:pPr algn="just">
              <a:lnSpc>
                <a:spcPct val="120000"/>
              </a:lnSpc>
              <a:spcBef>
                <a:spcPts val="0"/>
              </a:spcBef>
            </a:pPr>
            <a:r>
              <a:rPr lang="ro-RO" sz="8000" dirty="0">
                <a:solidFill>
                  <a:schemeClr val="tx1"/>
                </a:solidFill>
                <a:latin typeface="Trebuchet MS" panose="020B0603020202020204" pitchFamily="34" charset="0"/>
              </a:rPr>
              <a:t>tratamentele fitosanitare cu produse de protecție a plantelor la culturile agricole și pomicole aflate în faza de înflorire se vor executa numai cu produse care nu sunt toxice pentru albine;</a:t>
            </a:r>
          </a:p>
          <a:p>
            <a:pPr algn="just"/>
            <a:endParaRPr lang="en-US" sz="8000" dirty="0">
              <a:latin typeface="Trebuchet MS" panose="020B0603020202020204" pitchFamily="34" charset="0"/>
            </a:endParaRPr>
          </a:p>
          <a:p>
            <a:endParaRPr lang="en-US" dirty="0"/>
          </a:p>
        </p:txBody>
      </p:sp>
    </p:spTree>
    <p:extLst>
      <p:ext uri="{BB962C8B-B14F-4D97-AF65-F5344CB8AC3E}">
        <p14:creationId xmlns:p14="http://schemas.microsoft.com/office/powerpoint/2010/main" xmlns="" val="3510528046"/>
      </p:ext>
    </p:extLst>
  </p:cSld>
  <p:clrMapOvr>
    <a:masterClrMapping/>
  </p:clrMapOvr>
</p:sld>
</file>

<file path=ppt/theme/theme1.xml><?xml version="1.0" encoding="utf-8"?>
<a:theme xmlns:a="http://schemas.openxmlformats.org/drawingml/2006/main" name="Fațetă">
  <a:themeElements>
    <a:clrScheme name="Portocaliu roșu">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țetă">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țetă">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376</TotalTime>
  <Words>1491</Words>
  <Application>Microsoft Office PowerPoint</Application>
  <PresentationFormat>Custom</PresentationFormat>
  <Paragraphs>83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Fațetă</vt:lpstr>
      <vt:lpstr> COD  DE BUNE PRACTICI ÎN RELAȚIA DINTRE FERMIERI ȘI APICULTORI </vt:lpstr>
      <vt:lpstr> SCOP</vt:lpstr>
      <vt:lpstr>OBIECTIVE</vt:lpstr>
      <vt:lpstr>OBLIGAȚIILE APICULTORILOR- persoane fizice și juridice</vt:lpstr>
      <vt:lpstr>OBLIGAȚIILE APICULTORILOR- persoane fizice și juridice</vt:lpstr>
      <vt:lpstr>OBLIGAȚIILE APICULTORILOR- persoane fizice și juridice</vt:lpstr>
      <vt:lpstr>Obligațiile  proprietarilor/utilizatorilor de teren agricol – persoane fizice sau juridice care utilizează produse pentru protecția plantelor  </vt:lpstr>
      <vt:lpstr>Obligațiile  proprietarilor/utilizatorilor de teren agricol – persoane fizice sau juridice care utilizează produse pentru protecția plantelor </vt:lpstr>
      <vt:lpstr>Obligațiile  proprietarilor/utilizatorilor de teren agricol – persoane fizice sau juridice care utilizează  produse pentru protecția plantelor  </vt:lpstr>
      <vt:lpstr>Obligațiile  proprietarilor/utilizatorilor de teren agricol – persoane fizice sau juridice care utilizează  produse pentru protecția plantelor  </vt:lpstr>
      <vt:lpstr>Obligațiile  proprietarilor/utilizatorilor de teren agricol –  persoane fizice sau juridice care utilizează  produse pentru protecția plantelor</vt:lpstr>
      <vt:lpstr>Obligațiile  proprietarilor/utilizatorilor de teren agricol –  persoane fizice sau juridice care utilizează produse pentru protecția plantelor</vt:lpstr>
      <vt:lpstr>Obligațiile  proprietarilor/utilizatorilor de teren agricol –  persoane fizice sau juridice care utilizează produse pentru protecția plantelor</vt:lpstr>
      <vt:lpstr>Obligațiile  proprietarilor/utilizatorilor de teren agricol – persoane fizice sau juridice care utilizează produse pentru protecția plantelor</vt:lpstr>
      <vt:lpstr>Obligațiile  proprietarilor/utilizatorilor de teren agricol – persoane fizice sau juridice care utilizează produse pentru protecția plantelor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  DE BUNE PRACTICI ÎN RELAȚIA DINTRE FERMIERI ȘI APICULTORI</dc:title>
  <dc:creator>Mia Toma</dc:creator>
  <cp:lastModifiedBy>OVIDIU</cp:lastModifiedBy>
  <cp:revision>36</cp:revision>
  <cp:lastPrinted>2018-02-01T13:38:04Z</cp:lastPrinted>
  <dcterms:created xsi:type="dcterms:W3CDTF">2018-02-01T07:28:19Z</dcterms:created>
  <dcterms:modified xsi:type="dcterms:W3CDTF">2018-03-15T15:19:59Z</dcterms:modified>
</cp:coreProperties>
</file>